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256" r:id="rId2"/>
    <p:sldId id="257" r:id="rId3"/>
    <p:sldId id="281" r:id="rId4"/>
    <p:sldId id="283" r:id="rId5"/>
    <p:sldId id="284" r:id="rId6"/>
    <p:sldId id="285" r:id="rId7"/>
    <p:sldId id="286" r:id="rId8"/>
    <p:sldId id="287" r:id="rId9"/>
    <p:sldId id="289" r:id="rId10"/>
    <p:sldId id="290" r:id="rId11"/>
    <p:sldId id="291" r:id="rId12"/>
    <p:sldId id="292" r:id="rId13"/>
    <p:sldId id="293" r:id="rId14"/>
    <p:sldId id="296" r:id="rId15"/>
    <p:sldId id="294" r:id="rId16"/>
    <p:sldId id="297" r:id="rId17"/>
    <p:sldId id="299" r:id="rId18"/>
    <p:sldId id="298" r:id="rId19"/>
    <p:sldId id="300" r:id="rId20"/>
    <p:sldId id="301" r:id="rId21"/>
    <p:sldId id="302" r:id="rId22"/>
    <p:sldId id="303" r:id="rId23"/>
    <p:sldId id="304" r:id="rId24"/>
    <p:sldId id="305" r:id="rId25"/>
    <p:sldId id="306" r:id="rId26"/>
    <p:sldId id="307" r:id="rId27"/>
    <p:sldId id="308" r:id="rId28"/>
    <p:sldId id="309" r:id="rId29"/>
    <p:sldId id="310" r:id="rId30"/>
    <p:sldId id="311" r:id="rId31"/>
    <p:sldId id="312" r:id="rId32"/>
    <p:sldId id="313" r:id="rId33"/>
    <p:sldId id="314" r:id="rId34"/>
    <p:sldId id="315" r:id="rId35"/>
    <p:sldId id="316" r:id="rId36"/>
    <p:sldId id="317" r:id="rId37"/>
    <p:sldId id="318" r:id="rId38"/>
    <p:sldId id="319" r:id="rId39"/>
    <p:sldId id="320" r:id="rId40"/>
    <p:sldId id="321" r:id="rId41"/>
    <p:sldId id="322" r:id="rId42"/>
    <p:sldId id="323" r:id="rId43"/>
    <p:sldId id="324" r:id="rId44"/>
    <p:sldId id="325" r:id="rId45"/>
    <p:sldId id="326" r:id="rId46"/>
    <p:sldId id="327" r:id="rId47"/>
    <p:sldId id="328" r:id="rId48"/>
    <p:sldId id="282" r:id="rId4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19" autoAdjust="0"/>
    <p:restoredTop sz="94658" autoAdjust="0"/>
  </p:normalViewPr>
  <p:slideViewPr>
    <p:cSldViewPr>
      <p:cViewPr>
        <p:scale>
          <a:sx n="60" d="100"/>
          <a:sy n="60" d="100"/>
        </p:scale>
        <p:origin x="-7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8D8B98-7BE1-44D8-A7CB-F7417B125AE1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054231-1D30-46B2-A27F-7E026F2FC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38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054231-1D30-46B2-A27F-7E026F2FCF56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202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39F7-F021-47C4-A1B3-03EA807F1DE6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7B45-904A-432E-A32B-707C80BC69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39F7-F021-47C4-A1B3-03EA807F1DE6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7B45-904A-432E-A32B-707C80BC69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39F7-F021-47C4-A1B3-03EA807F1DE6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7B45-904A-432E-A32B-707C80BC69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39F7-F021-47C4-A1B3-03EA807F1DE6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7B45-904A-432E-A32B-707C80BC69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39F7-F021-47C4-A1B3-03EA807F1DE6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7B45-904A-432E-A32B-707C80BC69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39F7-F021-47C4-A1B3-03EA807F1DE6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7B45-904A-432E-A32B-707C80BC69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39F7-F021-47C4-A1B3-03EA807F1DE6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7B45-904A-432E-A32B-707C80BC69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39F7-F021-47C4-A1B3-03EA807F1DE6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7B45-904A-432E-A32B-707C80BC69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39F7-F021-47C4-A1B3-03EA807F1DE6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7B45-904A-432E-A32B-707C80BC69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39F7-F021-47C4-A1B3-03EA807F1DE6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7B45-904A-432E-A32B-707C80BC69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39F7-F021-47C4-A1B3-03EA807F1DE6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7B45-904A-432E-A32B-707C80BC69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639F7-F021-47C4-A1B3-03EA807F1DE6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67B45-904A-432E-A32B-707C80BC692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1470025"/>
          </a:xfrm>
        </p:spPr>
        <p:txBody>
          <a:bodyPr/>
          <a:lstStyle/>
          <a:p>
            <a:r>
              <a:rPr lang="en-US" dirty="0" smtClean="0"/>
              <a:t>Chapter 4</a:t>
            </a:r>
            <a:br>
              <a:rPr lang="en-US" dirty="0" smtClean="0"/>
            </a:br>
            <a:r>
              <a:rPr lang="en-US" dirty="0"/>
              <a:t>Electrical Principles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Complex numbers Math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71600"/>
                <a:ext cx="8229600" cy="475456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b="1" u="sng" dirty="0" smtClean="0"/>
                  <a:t>Add/Subtract - Use </a:t>
                </a:r>
                <a:r>
                  <a:rPr lang="en-US" b="1" u="sng" dirty="0"/>
                  <a:t>Rectangular form</a:t>
                </a:r>
                <a:endParaRPr lang="en-US" b="1" i="1" u="sng" dirty="0" smtClean="0">
                  <a:latin typeface="Cambria Math"/>
                </a:endParaRPr>
              </a:p>
              <a:p>
                <a:r>
                  <a:rPr lang="en-US" dirty="0"/>
                  <a:t>(a + j b) + (c + j d) = (a + c) +j (b + d</a:t>
                </a:r>
                <a:r>
                  <a:rPr lang="en-US" dirty="0" smtClean="0"/>
                  <a:t>)</a:t>
                </a:r>
              </a:p>
              <a:p>
                <a:r>
                  <a:rPr lang="en-US" dirty="0"/>
                  <a:t>(2 + j3) + (4 + j1) = (6 + j4</a:t>
                </a:r>
                <a:r>
                  <a:rPr lang="en-US" dirty="0" smtClean="0"/>
                  <a:t>)</a:t>
                </a:r>
              </a:p>
              <a:p>
                <a:endParaRPr lang="en-US" dirty="0" smtClean="0"/>
              </a:p>
              <a:p>
                <a:pPr marL="0" indent="0">
                  <a:buNone/>
                </a:pPr>
                <a:r>
                  <a:rPr lang="en-US" b="1" u="sng" dirty="0" smtClean="0"/>
                  <a:t>Multiply/Divide - Use </a:t>
                </a:r>
                <a:r>
                  <a:rPr lang="en-US" b="1" u="sng" dirty="0"/>
                  <a:t>Polar </a:t>
                </a:r>
                <a:r>
                  <a:rPr lang="en-US" b="1" u="sng" dirty="0" smtClean="0"/>
                  <a:t>form</a:t>
                </a:r>
              </a:p>
              <a:p>
                <a:r>
                  <a:rPr lang="en-US" dirty="0"/>
                  <a:t>a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∠</m:t>
                    </m:r>
                  </m:oMath>
                </a14:m>
                <a:r>
                  <a:rPr lang="en-US" dirty="0"/>
                  <a:t> θ</a:t>
                </a:r>
                <a:r>
                  <a:rPr lang="en-US" baseline="-25000" dirty="0"/>
                  <a:t>1 </a:t>
                </a:r>
                <a:r>
                  <a:rPr lang="en-US" dirty="0"/>
                  <a:t> * b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∠</m:t>
                    </m:r>
                  </m:oMath>
                </a14:m>
                <a:r>
                  <a:rPr lang="en-US" dirty="0"/>
                  <a:t> θ</a:t>
                </a:r>
                <a:r>
                  <a:rPr lang="en-US" baseline="-25000" dirty="0"/>
                  <a:t>2 </a:t>
                </a:r>
                <a:r>
                  <a:rPr lang="en-US" dirty="0"/>
                  <a:t> = (a * b)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∠</m:t>
                    </m:r>
                  </m:oMath>
                </a14:m>
                <a:r>
                  <a:rPr lang="en-US" dirty="0"/>
                  <a:t> (θ</a:t>
                </a:r>
                <a:r>
                  <a:rPr lang="en-US" baseline="-25000" dirty="0"/>
                  <a:t>1 </a:t>
                </a:r>
                <a:r>
                  <a:rPr lang="en-US" dirty="0"/>
                  <a:t> + θ</a:t>
                </a:r>
                <a:r>
                  <a:rPr lang="en-US" baseline="-25000" dirty="0"/>
                  <a:t>2 </a:t>
                </a:r>
                <a:r>
                  <a:rPr lang="en-US" dirty="0" smtClean="0"/>
                  <a:t>)</a:t>
                </a:r>
              </a:p>
              <a:p>
                <a:r>
                  <a:rPr lang="en-US" dirty="0"/>
                  <a:t>a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∠</m:t>
                    </m:r>
                  </m:oMath>
                </a14:m>
                <a:r>
                  <a:rPr lang="en-US" dirty="0"/>
                  <a:t> θ</a:t>
                </a:r>
                <a:r>
                  <a:rPr lang="en-US" baseline="-25000" dirty="0"/>
                  <a:t>1 </a:t>
                </a:r>
                <a:r>
                  <a:rPr lang="en-US" dirty="0"/>
                  <a:t> / b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∠</m:t>
                    </m:r>
                  </m:oMath>
                </a14:m>
                <a:r>
                  <a:rPr lang="en-US" dirty="0"/>
                  <a:t> θ</a:t>
                </a:r>
                <a:r>
                  <a:rPr lang="en-US" baseline="-25000" dirty="0"/>
                  <a:t>2 </a:t>
                </a:r>
                <a:r>
                  <a:rPr lang="en-US" dirty="0"/>
                  <a:t> = (a / b)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∠</m:t>
                    </m:r>
                  </m:oMath>
                </a14:m>
                <a:r>
                  <a:rPr lang="en-US" dirty="0"/>
                  <a:t> (θ</a:t>
                </a:r>
                <a:r>
                  <a:rPr lang="en-US" baseline="-25000" dirty="0"/>
                  <a:t>1 </a:t>
                </a:r>
                <a:r>
                  <a:rPr lang="en-US" dirty="0"/>
                  <a:t> - θ</a:t>
                </a:r>
                <a:r>
                  <a:rPr lang="en-US" baseline="-25000" dirty="0"/>
                  <a:t>2 </a:t>
                </a:r>
                <a:r>
                  <a:rPr lang="en-US" dirty="0" smtClean="0"/>
                  <a:t>)</a:t>
                </a:r>
              </a:p>
              <a:p>
                <a:r>
                  <a:rPr lang="en-US" dirty="0"/>
                  <a:t>6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∠</m:t>
                    </m:r>
                  </m:oMath>
                </a14:m>
                <a:r>
                  <a:rPr lang="en-US" dirty="0"/>
                  <a:t> 45⁰ / 2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∠</m:t>
                    </m:r>
                  </m:oMath>
                </a14:m>
                <a:r>
                  <a:rPr lang="en-US" dirty="0"/>
                  <a:t> 30⁰ = (6 / 2)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∠</m:t>
                    </m:r>
                  </m:oMath>
                </a14:m>
                <a:r>
                  <a:rPr lang="en-US" dirty="0"/>
                  <a:t> (45 - 30</a:t>
                </a:r>
                <a:r>
                  <a:rPr lang="en-US" baseline="-25000" dirty="0"/>
                  <a:t> </a:t>
                </a:r>
                <a:r>
                  <a:rPr lang="en-US" dirty="0"/>
                  <a:t>) = 3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∠</m:t>
                    </m:r>
                  </m:oMath>
                </a14:m>
                <a:r>
                  <a:rPr lang="en-US" dirty="0"/>
                  <a:t> 15⁰</a:t>
                </a:r>
                <a:endParaRPr lang="en-US" dirty="0" smtClean="0"/>
              </a:p>
              <a:p>
                <a:endParaRPr lang="en-US" dirty="0" smtClean="0"/>
              </a:p>
              <a:p>
                <a:pPr marL="457200" lvl="1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71600"/>
                <a:ext cx="8229600" cy="4754563"/>
              </a:xfrm>
              <a:blipFill rotWithShape="1">
                <a:blip r:embed="rId2"/>
                <a:stretch>
                  <a:fillRect l="-1852" t="-1538" b="-2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5167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Electrical Principals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dirty="0"/>
              <a:t>Electric and Magnetic </a:t>
            </a:r>
            <a:r>
              <a:rPr lang="en-US" dirty="0" smtClean="0"/>
              <a:t>fields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Introduced </a:t>
            </a:r>
            <a:r>
              <a:rPr lang="en-US" dirty="0"/>
              <a:t>to E &amp; M fields associated with </a:t>
            </a:r>
            <a:r>
              <a:rPr lang="en-US" dirty="0" smtClean="0"/>
              <a:t>antennas</a:t>
            </a:r>
          </a:p>
        </p:txBody>
      </p:sp>
      <p:pic>
        <p:nvPicPr>
          <p:cNvPr id="4" name="Picture 3" descr="http://www.livescience.com/images/i/000/054/779/original/emwave.jpg?13736793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260" y="3352800"/>
            <a:ext cx="4347340" cy="28917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7167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RC and RL Time Constants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Electrical energy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Can be detected as voltage differences between two points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Capacitors store and release electrical energy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Capacitors will resist a change in voltage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Magnetic </a:t>
            </a:r>
            <a:r>
              <a:rPr lang="en-US" dirty="0"/>
              <a:t>energy</a:t>
            </a:r>
            <a:endParaRPr lang="en-US" dirty="0" smtClean="0"/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Is </a:t>
            </a:r>
            <a:r>
              <a:rPr lang="en-US" dirty="0"/>
              <a:t>detected by moving electrical charges (</a:t>
            </a:r>
            <a:r>
              <a:rPr lang="en-US" dirty="0" smtClean="0"/>
              <a:t>current)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Inductors </a:t>
            </a:r>
            <a:r>
              <a:rPr lang="en-US" dirty="0"/>
              <a:t>store and release magnetic </a:t>
            </a:r>
            <a:r>
              <a:rPr lang="en-US" dirty="0" smtClean="0"/>
              <a:t>energy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I</a:t>
            </a:r>
            <a:r>
              <a:rPr lang="en-US" dirty="0" smtClean="0"/>
              <a:t>nductors </a:t>
            </a:r>
            <a:r>
              <a:rPr lang="en-US" dirty="0"/>
              <a:t>will resist a change in </a:t>
            </a:r>
            <a:r>
              <a:rPr lang="en-US" dirty="0" smtClean="0"/>
              <a:t>current movement</a:t>
            </a:r>
          </a:p>
        </p:txBody>
      </p:sp>
    </p:spTree>
    <p:extLst>
      <p:ext uri="{BB962C8B-B14F-4D97-AF65-F5344CB8AC3E}">
        <p14:creationId xmlns:p14="http://schemas.microsoft.com/office/powerpoint/2010/main" val="911816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Current / Magnetic field direction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657600"/>
          </a:xfrm>
        </p:spPr>
        <p:txBody>
          <a:bodyPr>
            <a:normAutofit fontScale="70000" lnSpcReduction="2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Electronics (Elect </a:t>
            </a:r>
            <a:r>
              <a:rPr lang="en-US" dirty="0" err="1" smtClean="0"/>
              <a:t>Engr</a:t>
            </a:r>
            <a:r>
              <a:rPr lang="en-US" dirty="0" smtClean="0"/>
              <a:t>) use “whole” or “conventional” current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Current flows positive (+) → negative (-)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Use “Right Hand rule” to determine North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Physics use “electron” current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Current flows negative (-)→ positive(+)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Use </a:t>
            </a:r>
            <a:r>
              <a:rPr lang="en-US" dirty="0"/>
              <a:t>“Left Hand rule” to determine North</a:t>
            </a:r>
            <a:endParaRPr lang="en-US" dirty="0" smtClean="0"/>
          </a:p>
          <a:p>
            <a:pPr lvl="1">
              <a:spcBef>
                <a:spcPts val="1200"/>
              </a:spcBef>
              <a:spcAft>
                <a:spcPts val="1200"/>
              </a:spcAft>
            </a:pPr>
            <a:endParaRPr lang="en-US" dirty="0" smtClean="0"/>
          </a:p>
        </p:txBody>
      </p:sp>
      <p:pic>
        <p:nvPicPr>
          <p:cNvPr id="5" name="Picture 4" descr="Electromagnetic Coil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997" y="4065270"/>
            <a:ext cx="4363403" cy="26403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9073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Time Constant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RC </a:t>
            </a:r>
            <a:r>
              <a:rPr lang="en-US" dirty="0"/>
              <a:t>circuit - The time it takes to charge (or discharge) a capacitor </a:t>
            </a:r>
            <a:r>
              <a:rPr lang="en-US" dirty="0" smtClean="0"/>
              <a:t>(</a:t>
            </a:r>
            <a:r>
              <a:rPr lang="en-US" dirty="0"/>
              <a:t>V</a:t>
            </a:r>
            <a:r>
              <a:rPr lang="en-US" baseline="-25000" dirty="0"/>
              <a:t>C</a:t>
            </a:r>
            <a:r>
              <a:rPr lang="en-US" dirty="0" smtClean="0"/>
              <a:t>) </a:t>
            </a:r>
            <a:r>
              <a:rPr lang="en-US" dirty="0"/>
              <a:t>depends on the size of the </a:t>
            </a:r>
            <a:r>
              <a:rPr lang="en-US" dirty="0" smtClean="0"/>
              <a:t>resistor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RL circuit - The time it takes for current to increase (or decrease) through an inductor (</a:t>
            </a:r>
            <a:r>
              <a:rPr lang="en-US" dirty="0" err="1"/>
              <a:t>i</a:t>
            </a:r>
            <a:r>
              <a:rPr lang="en-US" baseline="-25000" dirty="0" err="1"/>
              <a:t>L</a:t>
            </a:r>
            <a:r>
              <a:rPr lang="en-US" dirty="0"/>
              <a:t>) also depends on the size of the resistor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9435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RC Circuit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8229600" cy="2133599"/>
              </a:xfrm>
            </p:spPr>
            <p:txBody>
              <a:bodyPr>
                <a:normAutofit fontScale="55000" lnSpcReduction="20000"/>
              </a:bodyPr>
              <a:lstStyle/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 smtClean="0"/>
                  <a:t>When charging a capacitor, V</a:t>
                </a:r>
                <a:r>
                  <a:rPr lang="en-US" baseline="-25000" dirty="0" smtClean="0"/>
                  <a:t>C</a:t>
                </a:r>
                <a:r>
                  <a:rPr lang="en-US" dirty="0" smtClean="0"/>
                  <a:t> </a:t>
                </a:r>
                <a:r>
                  <a:rPr lang="en-US" dirty="0"/>
                  <a:t>(t)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𝐸</m:t>
                    </m:r>
                    <m:r>
                      <a:rPr lang="en-US" i="1">
                        <a:latin typeface="Cambria Math"/>
                      </a:rPr>
                      <m:t>(1−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𝑡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𝜏</m:t>
                            </m:r>
                          </m:den>
                        </m:f>
                      </m:sup>
                    </m:sSup>
                    <m:r>
                      <a:rPr lang="en-US" i="1">
                        <a:latin typeface="Cambria Math"/>
                      </a:rPr>
                      <m:t>)</m:t>
                    </m:r>
                  </m:oMath>
                </a14:m>
                <a:r>
                  <a:rPr lang="en-US" dirty="0"/>
                  <a:t> where τ = </a:t>
                </a:r>
                <a:r>
                  <a:rPr lang="en-US" dirty="0" smtClean="0"/>
                  <a:t>RC</a:t>
                </a: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/>
                  <a:t>When discharging a capacitor, V</a:t>
                </a:r>
                <a:r>
                  <a:rPr lang="en-US" baseline="-25000" dirty="0"/>
                  <a:t>C</a:t>
                </a:r>
                <a:r>
                  <a:rPr lang="en-US" dirty="0"/>
                  <a:t> (t)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𝐸</m:t>
                    </m:r>
                    <m:r>
                      <a:rPr lang="en-US" i="1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𝑡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𝜏</m:t>
                            </m:r>
                          </m:den>
                        </m:f>
                      </m:sup>
                    </m:sSup>
                    <m:r>
                      <a:rPr lang="en-US" i="1"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𝑒</m:t>
                    </m:r>
                  </m:oMath>
                </a14:m>
                <a:r>
                  <a:rPr lang="en-US" dirty="0"/>
                  <a:t> = 2.71828  (base for natural logarithms</a:t>
                </a:r>
                <a:r>
                  <a:rPr lang="en-US" dirty="0" smtClean="0"/>
                  <a:t>)</a:t>
                </a: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/>
                  <a:t>It takes approximately 5 time constants to charge to 99.3% (or discharge to 0.7%)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2133599"/>
              </a:xfrm>
              <a:blipFill rotWithShape="1">
                <a:blip r:embed="rId2"/>
                <a:stretch>
                  <a:fillRect l="-444" t="-571" b="-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3733800"/>
            <a:ext cx="5943600" cy="3068955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5434" y="2190738"/>
            <a:ext cx="3128963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355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RL Circuit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8229600" cy="3124199"/>
              </a:xfrm>
            </p:spPr>
            <p:txBody>
              <a:bodyPr>
                <a:normAutofit fontScale="77500" lnSpcReduction="20000"/>
              </a:bodyPr>
              <a:lstStyle/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/>
                  <a:t>Building current through an inductor, I</a:t>
                </a:r>
                <a:r>
                  <a:rPr lang="en-US" baseline="-25000" dirty="0"/>
                  <a:t>L</a:t>
                </a:r>
                <a:r>
                  <a:rPr lang="en-US" dirty="0"/>
                  <a:t> (t)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𝐸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𝑅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∗(1−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𝑡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𝜏</m:t>
                            </m:r>
                          </m:den>
                        </m:f>
                      </m:sup>
                    </m:sSup>
                    <m:r>
                      <a:rPr lang="en-US" i="1">
                        <a:latin typeface="Cambria Math"/>
                      </a:rPr>
                      <m:t>)</m:t>
                    </m:r>
                  </m:oMath>
                </a14:m>
                <a:r>
                  <a:rPr lang="en-US" dirty="0"/>
                  <a:t> where τ = </a:t>
                </a:r>
                <a:r>
                  <a:rPr lang="en-US" dirty="0" smtClean="0"/>
                  <a:t>L/R</a:t>
                </a: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/>
                  <a:t>When disrupting current through an inductor, I</a:t>
                </a:r>
                <a:r>
                  <a:rPr lang="en-US" baseline="-25000" dirty="0"/>
                  <a:t>L</a:t>
                </a:r>
                <a:r>
                  <a:rPr lang="en-US" dirty="0"/>
                  <a:t> (t)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𝐸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𝑅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∗(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𝑡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𝜏</m:t>
                            </m:r>
                          </m:den>
                        </m:f>
                      </m:sup>
                    </m:sSup>
                    <m:r>
                      <a:rPr lang="en-US" i="1"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 smtClean="0"/>
                  <a:t>It </a:t>
                </a:r>
                <a:r>
                  <a:rPr lang="en-US" dirty="0"/>
                  <a:t>takes approximately 5 time constants to charge to 99.3% (or discharge to 0.7%)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3124199"/>
              </a:xfrm>
              <a:blipFill rotWithShape="1">
                <a:blip r:embed="rId2"/>
                <a:stretch>
                  <a:fillRect l="-10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800600"/>
            <a:ext cx="251460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500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Phase Angle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962400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Phase </a:t>
            </a:r>
            <a:r>
              <a:rPr lang="en-US" dirty="0"/>
              <a:t>Angle refers to time</a:t>
            </a:r>
            <a:endParaRPr lang="en-US" dirty="0" smtClean="0"/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1 </a:t>
            </a:r>
            <a:r>
              <a:rPr lang="en-US" dirty="0"/>
              <a:t>cycle of frequency x = 1/x </a:t>
            </a:r>
            <a:r>
              <a:rPr lang="en-US" dirty="0" smtClean="0"/>
              <a:t>seconds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1 cycle = 360</a:t>
            </a:r>
            <a:r>
              <a:rPr lang="en-US" dirty="0" smtClean="0"/>
              <a:t>⁰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Phase angle is measured between similar points on each </a:t>
            </a:r>
            <a:r>
              <a:rPr lang="en-US" dirty="0" smtClean="0"/>
              <a:t>waveform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Resistors dissipate energy</a:t>
            </a:r>
            <a:endParaRPr lang="en-US" dirty="0" smtClean="0"/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voltage &amp; current </a:t>
            </a:r>
            <a:r>
              <a:rPr lang="en-US" dirty="0" smtClean="0"/>
              <a:t>are</a:t>
            </a:r>
            <a:br>
              <a:rPr lang="en-US" dirty="0" smtClean="0"/>
            </a:br>
            <a:r>
              <a:rPr lang="en-US" dirty="0" smtClean="0"/>
              <a:t>“in </a:t>
            </a:r>
            <a:r>
              <a:rPr lang="en-US" dirty="0"/>
              <a:t>phase</a:t>
            </a:r>
            <a:r>
              <a:rPr lang="en-US" dirty="0" smtClean="0"/>
              <a:t>”</a:t>
            </a:r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4401647" y="3733800"/>
            <a:ext cx="4318266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28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Phase Angle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48199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Capacitors and Inductors store / release </a:t>
            </a:r>
            <a:r>
              <a:rPr lang="en-US" dirty="0" smtClean="0"/>
              <a:t>energy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Unlike in Resistors, voltage &amp; current waveforms do NOT rise and fall together</a:t>
            </a:r>
            <a:endParaRPr lang="en-US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ELI the ICE man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Inductors – voltage (E) leads current (I)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Capacitors – current (I) leads voltage (E)</a:t>
            </a:r>
          </a:p>
        </p:txBody>
      </p:sp>
    </p:spTree>
    <p:extLst>
      <p:ext uri="{BB962C8B-B14F-4D97-AF65-F5344CB8AC3E}">
        <p14:creationId xmlns:p14="http://schemas.microsoft.com/office/powerpoint/2010/main" val="690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Voltage/Current </a:t>
            </a:r>
            <a:r>
              <a:rPr lang="en-US" dirty="0"/>
              <a:t>Relationship in Capacitors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38399"/>
          </a:xfrm>
        </p:spPr>
        <p:txBody>
          <a:bodyPr>
            <a:normAutofit lnSpcReduction="1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Capacitors </a:t>
            </a:r>
            <a:r>
              <a:rPr lang="en-US" b="1" u="sng" dirty="0"/>
              <a:t>resist</a:t>
            </a:r>
            <a:r>
              <a:rPr lang="en-US" dirty="0"/>
              <a:t> changes in </a:t>
            </a:r>
            <a:r>
              <a:rPr lang="en-US" dirty="0" smtClean="0"/>
              <a:t>voltage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DC  voltage / current</a:t>
            </a:r>
            <a:endParaRPr lang="en-US" dirty="0" smtClean="0"/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Physical example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filling </a:t>
            </a:r>
            <a:r>
              <a:rPr lang="en-US" dirty="0"/>
              <a:t>a tank with air</a:t>
            </a:r>
            <a:endParaRPr lang="en-US" dirty="0" smtClean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2590800"/>
            <a:ext cx="3723040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3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Radio </a:t>
            </a:r>
            <a:r>
              <a:rPr lang="en-US" dirty="0"/>
              <a:t>Mathematics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dirty="0" smtClean="0"/>
              <a:t>Volts</a:t>
            </a:r>
            <a:r>
              <a:rPr lang="en-US" dirty="0"/>
              <a:t>, Amps, Resistance / </a:t>
            </a:r>
            <a:r>
              <a:rPr lang="en-US" dirty="0" smtClean="0"/>
              <a:t>Impedance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Can’t see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Use equations to describe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Graphs </a:t>
            </a:r>
            <a:r>
              <a:rPr lang="en-US" dirty="0"/>
              <a:t>are pictures of </a:t>
            </a:r>
            <a:r>
              <a:rPr lang="en-US" dirty="0" smtClean="0"/>
              <a:t>equations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Two </a:t>
            </a:r>
            <a:r>
              <a:rPr lang="en-US" dirty="0"/>
              <a:t>types of graphs that show the same data in </a:t>
            </a:r>
            <a:r>
              <a:rPr lang="en-US" dirty="0" smtClean="0"/>
              <a:t>two different ways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AC Voltage/Current phase relationship </a:t>
            </a:r>
            <a:r>
              <a:rPr lang="en-US" dirty="0"/>
              <a:t>in Capacitors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38399"/>
          </a:xfr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dirty="0" smtClean="0"/>
              <a:t>ICE - current </a:t>
            </a:r>
            <a:r>
              <a:rPr lang="en-US" dirty="0"/>
              <a:t>LEADS voltage (V</a:t>
            </a:r>
            <a:r>
              <a:rPr lang="en-US" baseline="-25000" dirty="0"/>
              <a:t>C</a:t>
            </a:r>
            <a:r>
              <a:rPr lang="en-US" dirty="0" smtClean="0"/>
              <a:t>)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voltage (V</a:t>
            </a:r>
            <a:r>
              <a:rPr lang="en-US" baseline="-25000" dirty="0"/>
              <a:t>C</a:t>
            </a:r>
            <a:r>
              <a:rPr lang="en-US" dirty="0"/>
              <a:t>) </a:t>
            </a:r>
            <a:r>
              <a:rPr lang="en-US" b="1" u="sng" dirty="0"/>
              <a:t>LAGS</a:t>
            </a:r>
            <a:r>
              <a:rPr lang="en-US" dirty="0"/>
              <a:t> </a:t>
            </a:r>
            <a:r>
              <a:rPr lang="en-US" dirty="0" smtClean="0"/>
              <a:t>current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(current is reference) phase angle is -90</a:t>
            </a:r>
            <a:r>
              <a:rPr lang="en-US" dirty="0" smtClean="0"/>
              <a:t>⁰</a:t>
            </a:r>
          </a:p>
        </p:txBody>
      </p:sp>
      <p:pic>
        <p:nvPicPr>
          <p:cNvPr id="2049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734276"/>
            <a:ext cx="2995613" cy="2971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5664200" y="3810000"/>
            <a:ext cx="431800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dirty="0">
                <a:effectLst/>
                <a:latin typeface="Calibri"/>
                <a:ea typeface="Calibri"/>
                <a:cs typeface="Times New Roman"/>
              </a:rPr>
              <a:t>(I)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6248400" y="4191000"/>
            <a:ext cx="431800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dirty="0">
                <a:effectLst/>
                <a:latin typeface="Calibri"/>
                <a:ea typeface="Calibri"/>
                <a:cs typeface="Times New Roman"/>
              </a:rPr>
              <a:t>(V</a:t>
            </a:r>
            <a:r>
              <a:rPr lang="en-US" sz="1100" baseline="-25000" dirty="0">
                <a:effectLst/>
                <a:latin typeface="Calibri"/>
                <a:ea typeface="Calibri"/>
                <a:cs typeface="Times New Roman"/>
              </a:rPr>
              <a:t>C</a:t>
            </a:r>
            <a:r>
              <a:rPr lang="en-US" sz="1100" dirty="0">
                <a:effectLst/>
                <a:latin typeface="Calibri"/>
                <a:ea typeface="Calibri"/>
                <a:cs typeface="Times New Roman"/>
              </a:rPr>
              <a:t>)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670" y="3585210"/>
            <a:ext cx="3173730" cy="3044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120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Electric (field </a:t>
            </a:r>
            <a:r>
              <a:rPr lang="en-US" dirty="0"/>
              <a:t>strength) </a:t>
            </a:r>
            <a:r>
              <a:rPr lang="en-US" dirty="0" smtClean="0"/>
              <a:t>energy is </a:t>
            </a:r>
            <a:r>
              <a:rPr lang="en-US" dirty="0"/>
              <a:t>stored and released twice </a:t>
            </a:r>
            <a:r>
              <a:rPr lang="en-US" dirty="0" smtClean="0"/>
              <a:t>each </a:t>
            </a:r>
            <a:r>
              <a:rPr lang="en-US" dirty="0"/>
              <a:t>cycle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38399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Max current at 0 </a:t>
            </a:r>
            <a:r>
              <a:rPr lang="en-US" dirty="0" smtClean="0"/>
              <a:t>volts</a:t>
            </a:r>
            <a:endParaRPr lang="en-US" dirty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0 current at Maximum </a:t>
            </a:r>
            <a:r>
              <a:rPr lang="en-US" dirty="0" smtClean="0"/>
              <a:t>volts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Current leads voltage (ICE)</a:t>
            </a:r>
            <a:endParaRPr lang="en-US" dirty="0" smtClean="0"/>
          </a:p>
        </p:txBody>
      </p:sp>
      <p:pic>
        <p:nvPicPr>
          <p:cNvPr id="2049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734276"/>
            <a:ext cx="2995613" cy="2971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5664200" y="3810000"/>
            <a:ext cx="431800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dirty="0">
                <a:effectLst/>
                <a:latin typeface="Calibri"/>
                <a:ea typeface="Calibri"/>
                <a:cs typeface="Times New Roman"/>
              </a:rPr>
              <a:t>(I)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6248400" y="4191000"/>
            <a:ext cx="431800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dirty="0">
                <a:effectLst/>
                <a:latin typeface="Calibri"/>
                <a:ea typeface="Calibri"/>
                <a:cs typeface="Times New Roman"/>
              </a:rPr>
              <a:t>(V</a:t>
            </a:r>
            <a:r>
              <a:rPr lang="en-US" sz="1100" baseline="-25000" dirty="0">
                <a:effectLst/>
                <a:latin typeface="Calibri"/>
                <a:ea typeface="Calibri"/>
                <a:cs typeface="Times New Roman"/>
              </a:rPr>
              <a:t>C</a:t>
            </a:r>
            <a:r>
              <a:rPr lang="en-US" sz="1100" dirty="0">
                <a:effectLst/>
                <a:latin typeface="Calibri"/>
                <a:ea typeface="Calibri"/>
                <a:cs typeface="Times New Roman"/>
              </a:rPr>
              <a:t>)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625" y="3733800"/>
            <a:ext cx="3457575" cy="2932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626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Voltage/Current </a:t>
            </a:r>
            <a:r>
              <a:rPr lang="en-US" dirty="0"/>
              <a:t>Relationship in </a:t>
            </a:r>
            <a:r>
              <a:rPr lang="en-US" dirty="0" smtClean="0"/>
              <a:t>Inductors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71800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Inductors </a:t>
            </a:r>
            <a:r>
              <a:rPr lang="en-US" b="1" u="sng" dirty="0"/>
              <a:t>resist</a:t>
            </a:r>
            <a:r>
              <a:rPr lang="en-US" dirty="0"/>
              <a:t> changes in </a:t>
            </a:r>
            <a:r>
              <a:rPr lang="en-US" dirty="0" smtClean="0"/>
              <a:t>current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Physical example</a:t>
            </a:r>
            <a:r>
              <a:rPr lang="en-US" dirty="0" smtClean="0"/>
              <a:t>, flywheel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Relationship between AC voltage and current (in an inductor) complements that in a </a:t>
            </a:r>
            <a:r>
              <a:rPr lang="en-US" dirty="0" smtClean="0"/>
              <a:t>capacitor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Stored </a:t>
            </a:r>
            <a:r>
              <a:rPr lang="en-US" dirty="0" smtClean="0"/>
              <a:t>Magnetic (field</a:t>
            </a:r>
            <a:r>
              <a:rPr lang="en-US" dirty="0"/>
              <a:t>) </a:t>
            </a:r>
            <a:r>
              <a:rPr lang="en-US" dirty="0" smtClean="0"/>
              <a:t>energy</a:t>
            </a:r>
            <a:br>
              <a:rPr lang="en-US" dirty="0" smtClean="0"/>
            </a:br>
            <a:r>
              <a:rPr lang="en-US" dirty="0" smtClean="0"/>
              <a:t>is </a:t>
            </a:r>
            <a:r>
              <a:rPr lang="en-US" dirty="0"/>
              <a:t>in phase with </a:t>
            </a:r>
            <a:r>
              <a:rPr lang="en-US" dirty="0" smtClean="0"/>
              <a:t>current</a:t>
            </a: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9225" y="3590925"/>
            <a:ext cx="3457575" cy="326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21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/>
              <a:t>Back EMF (induced voltage)</a:t>
            </a:r>
            <a:r>
              <a:rPr lang="en-US" dirty="0" smtClean="0"/>
              <a:t> </a:t>
            </a:r>
            <a:r>
              <a:rPr lang="en-US" dirty="0"/>
              <a:t>in </a:t>
            </a:r>
            <a:r>
              <a:rPr lang="en-US" dirty="0" smtClean="0"/>
              <a:t>Inductors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7180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is greatest when the magnetic field is changing the </a:t>
            </a:r>
            <a:r>
              <a:rPr lang="en-US" dirty="0" smtClean="0"/>
              <a:t>fastest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is generated with a polarity that opposes the change in </a:t>
            </a:r>
            <a:r>
              <a:rPr lang="en-US" dirty="0" smtClean="0"/>
              <a:t>current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456622"/>
            <a:ext cx="3094673" cy="3248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05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AC Voltage/Current phase relationship </a:t>
            </a:r>
            <a:r>
              <a:rPr lang="en-US" dirty="0"/>
              <a:t>in </a:t>
            </a:r>
            <a:r>
              <a:rPr lang="en-US" dirty="0" smtClean="0"/>
              <a:t>Inductors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38399"/>
          </a:xfr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dirty="0" smtClean="0"/>
              <a:t>ELI - </a:t>
            </a:r>
            <a:r>
              <a:rPr lang="en-US" dirty="0"/>
              <a:t>current LAGS voltage (V</a:t>
            </a:r>
            <a:r>
              <a:rPr lang="en-US" baseline="-25000" dirty="0"/>
              <a:t>L</a:t>
            </a:r>
            <a:r>
              <a:rPr lang="en-US" dirty="0"/>
              <a:t>)</a:t>
            </a:r>
            <a:endParaRPr lang="en-US" dirty="0" smtClean="0"/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voltage(V</a:t>
            </a:r>
            <a:r>
              <a:rPr lang="en-US" baseline="-25000" dirty="0"/>
              <a:t>L</a:t>
            </a:r>
            <a:r>
              <a:rPr lang="en-US" dirty="0"/>
              <a:t>) </a:t>
            </a:r>
            <a:r>
              <a:rPr lang="en-US" b="1" u="sng" dirty="0"/>
              <a:t>LEADS</a:t>
            </a:r>
            <a:r>
              <a:rPr lang="en-US" dirty="0"/>
              <a:t> current</a:t>
            </a:r>
            <a:endParaRPr lang="en-US" dirty="0" smtClean="0"/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(current is reference) phase angle is </a:t>
            </a:r>
            <a:r>
              <a:rPr lang="en-US" dirty="0" smtClean="0"/>
              <a:t>+90⁰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9870" y="3585210"/>
            <a:ext cx="3173730" cy="3044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848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Resistance versus Reactance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Resistance is the opposition to the passage of (DC or AC) current (ohm Ω</a:t>
            </a:r>
            <a:r>
              <a:rPr lang="en-US" dirty="0" smtClean="0"/>
              <a:t>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Reactance is the opposition to the AC current flow through an inductor or </a:t>
            </a:r>
            <a:r>
              <a:rPr lang="en-US" dirty="0" smtClean="0"/>
              <a:t>capacitance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Inductive reactance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Capacitive reactance</a:t>
            </a:r>
          </a:p>
        </p:txBody>
      </p:sp>
    </p:spTree>
    <p:extLst>
      <p:ext uri="{BB962C8B-B14F-4D97-AF65-F5344CB8AC3E}">
        <p14:creationId xmlns:p14="http://schemas.microsoft.com/office/powerpoint/2010/main" val="161181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l">
              <a:tabLst>
                <a:tab pos="393700" algn="l"/>
                <a:tab pos="4508500" algn="l"/>
              </a:tabLst>
            </a:pPr>
            <a:r>
              <a:rPr lang="en-US" dirty="0" smtClean="0"/>
              <a:t>	Inductive	Capacitive</a:t>
            </a:r>
            <a:br>
              <a:rPr lang="en-US" dirty="0" smtClean="0"/>
            </a:br>
            <a:r>
              <a:rPr lang="en-US" dirty="0" smtClean="0"/>
              <a:t>	Reactance	Reactance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Increases with </a:t>
            </a:r>
            <a:r>
              <a:rPr lang="en-US" u="sng" dirty="0"/>
              <a:t>increasing</a:t>
            </a:r>
            <a:r>
              <a:rPr lang="en-US" dirty="0"/>
              <a:t> frequency</a:t>
            </a:r>
            <a:endParaRPr lang="en-US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X</a:t>
            </a:r>
            <a:r>
              <a:rPr lang="en-US" baseline="-25000" dirty="0"/>
              <a:t>L</a:t>
            </a:r>
            <a:r>
              <a:rPr lang="en-US" dirty="0"/>
              <a:t> = 2π f </a:t>
            </a:r>
            <a:r>
              <a:rPr lang="en-US" dirty="0" smtClean="0"/>
              <a:t>L</a:t>
            </a:r>
          </a:p>
          <a:p>
            <a:pPr marL="457200" lvl="1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dirty="0" smtClean="0"/>
              <a:t>where</a:t>
            </a:r>
          </a:p>
          <a:p>
            <a:pPr marL="457200" lvl="1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dirty="0"/>
              <a:t>X</a:t>
            </a:r>
            <a:r>
              <a:rPr lang="en-US" baseline="-25000" dirty="0"/>
              <a:t>L</a:t>
            </a:r>
            <a:r>
              <a:rPr lang="en-US" dirty="0"/>
              <a:t> =reactance in ohms</a:t>
            </a:r>
            <a:endParaRPr lang="en-US" dirty="0" smtClean="0"/>
          </a:p>
          <a:p>
            <a:pPr marL="457200" lvl="1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dirty="0"/>
              <a:t>f = frequency in </a:t>
            </a:r>
            <a:r>
              <a:rPr lang="en-US" dirty="0" smtClean="0"/>
              <a:t>hertz</a:t>
            </a:r>
          </a:p>
          <a:p>
            <a:pPr marL="457200" lvl="1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dirty="0"/>
              <a:t>L = inductance in </a:t>
            </a:r>
            <a:r>
              <a:rPr lang="en-US" dirty="0" err="1"/>
              <a:t>henries</a:t>
            </a:r>
            <a:endParaRPr lang="en-US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0" y="1600200"/>
            <a:ext cx="4038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Increases with </a:t>
            </a:r>
            <a:r>
              <a:rPr lang="en-US" u="sng" dirty="0" smtClean="0"/>
              <a:t>decreasing</a:t>
            </a:r>
            <a:r>
              <a:rPr lang="en-US" dirty="0" smtClean="0"/>
              <a:t> frequency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X</a:t>
            </a:r>
            <a:r>
              <a:rPr lang="en-US" baseline="-25000" dirty="0"/>
              <a:t>C</a:t>
            </a:r>
            <a:r>
              <a:rPr lang="en-US" dirty="0"/>
              <a:t> = 1/2π f C</a:t>
            </a:r>
            <a:endParaRPr lang="en-US" dirty="0" smtClean="0"/>
          </a:p>
          <a:p>
            <a:pPr marL="457200" lvl="1" indent="0">
              <a:spcBef>
                <a:spcPts val="1200"/>
              </a:spcBef>
              <a:spcAft>
                <a:spcPts val="1200"/>
              </a:spcAft>
              <a:buFont typeface="Arial" pitchFamily="34" charset="0"/>
              <a:buNone/>
            </a:pPr>
            <a:r>
              <a:rPr lang="en-US" dirty="0" smtClean="0"/>
              <a:t>where</a:t>
            </a:r>
          </a:p>
          <a:p>
            <a:pPr marL="457200" lvl="1" indent="0">
              <a:spcBef>
                <a:spcPts val="1200"/>
              </a:spcBef>
              <a:spcAft>
                <a:spcPts val="1200"/>
              </a:spcAft>
              <a:buFont typeface="Arial" pitchFamily="34" charset="0"/>
              <a:buNone/>
            </a:pPr>
            <a:r>
              <a:rPr lang="en-US" dirty="0" smtClean="0"/>
              <a:t>X</a:t>
            </a:r>
            <a:r>
              <a:rPr lang="en-US" baseline="-25000" dirty="0" smtClean="0"/>
              <a:t>C</a:t>
            </a:r>
            <a:r>
              <a:rPr lang="en-US" dirty="0" smtClean="0"/>
              <a:t> =reactance in ohms</a:t>
            </a:r>
          </a:p>
          <a:p>
            <a:pPr marL="457200" lvl="1" indent="0">
              <a:spcBef>
                <a:spcPts val="1200"/>
              </a:spcBef>
              <a:spcAft>
                <a:spcPts val="1200"/>
              </a:spcAft>
              <a:buFont typeface="Arial" pitchFamily="34" charset="0"/>
              <a:buNone/>
            </a:pPr>
            <a:r>
              <a:rPr lang="en-US" dirty="0" smtClean="0"/>
              <a:t>f = frequency in hertz</a:t>
            </a:r>
          </a:p>
          <a:p>
            <a:pPr marL="457200" lvl="1" indent="0">
              <a:spcBef>
                <a:spcPts val="1200"/>
              </a:spcBef>
              <a:spcAft>
                <a:spcPts val="1200"/>
              </a:spcAft>
              <a:buFont typeface="Arial" pitchFamily="34" charset="0"/>
              <a:buNone/>
            </a:pPr>
            <a:r>
              <a:rPr lang="en-US" dirty="0"/>
              <a:t>C</a:t>
            </a:r>
            <a:r>
              <a:rPr lang="en-US" dirty="0" smtClean="0"/>
              <a:t> = </a:t>
            </a:r>
            <a:r>
              <a:rPr lang="en-US" dirty="0" smtClean="0"/>
              <a:t>capacitance </a:t>
            </a:r>
            <a:r>
              <a:rPr lang="en-US" dirty="0" smtClean="0"/>
              <a:t>in farads</a:t>
            </a:r>
          </a:p>
        </p:txBody>
      </p:sp>
    </p:spTree>
    <p:extLst>
      <p:ext uri="{BB962C8B-B14F-4D97-AF65-F5344CB8AC3E}">
        <p14:creationId xmlns:p14="http://schemas.microsoft.com/office/powerpoint/2010/main" val="1334187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Complex Impedance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Impedance (Z) is composed of two components, resistance and reactance</a:t>
            </a:r>
            <a:endParaRPr lang="en-US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Reactance can be either inductive or capacitive</a:t>
            </a:r>
            <a:endParaRPr lang="en-US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Resistance and Reactance may be connected either in series or parallel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7974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l">
              <a:tabLst>
                <a:tab pos="393700" algn="l"/>
                <a:tab pos="4508500" algn="l"/>
              </a:tabLst>
            </a:pPr>
            <a:r>
              <a:rPr lang="en-US" dirty="0" smtClean="0"/>
              <a:t>	Series	Parallel</a:t>
            </a:r>
            <a:br>
              <a:rPr lang="en-US" dirty="0" smtClean="0"/>
            </a:br>
            <a:r>
              <a:rPr lang="en-US" dirty="0" smtClean="0"/>
              <a:t>	Circuit	Circuit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00399"/>
            <a:ext cx="4114800" cy="3505201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Current (I) is the same through both elements (R &amp; X</a:t>
            </a:r>
            <a:r>
              <a:rPr lang="en-US" dirty="0" smtClean="0"/>
              <a:t>)</a:t>
            </a:r>
          </a:p>
          <a:p>
            <a:pPr lvl="1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dirty="0"/>
              <a:t>I = I</a:t>
            </a:r>
            <a:r>
              <a:rPr lang="en-US" baseline="-25000" dirty="0"/>
              <a:t>R</a:t>
            </a:r>
            <a:r>
              <a:rPr lang="en-US" dirty="0"/>
              <a:t> = I</a:t>
            </a:r>
            <a:r>
              <a:rPr lang="en-US" baseline="-25000" dirty="0"/>
              <a:t>X</a:t>
            </a:r>
            <a:endParaRPr lang="en-US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Voltages (across the elements) are different (V</a:t>
            </a:r>
            <a:r>
              <a:rPr lang="en-US" baseline="-25000" dirty="0"/>
              <a:t>R</a:t>
            </a:r>
            <a:r>
              <a:rPr lang="en-US" dirty="0"/>
              <a:t> &amp; V</a:t>
            </a:r>
            <a:r>
              <a:rPr lang="en-US" baseline="-25000" dirty="0"/>
              <a:t>X</a:t>
            </a:r>
            <a:r>
              <a:rPr lang="en-US" dirty="0" smtClean="0"/>
              <a:t>)</a:t>
            </a:r>
            <a:endParaRPr lang="en-US" dirty="0"/>
          </a:p>
          <a:p>
            <a:pPr lvl="1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dirty="0" err="1"/>
              <a:t>V</a:t>
            </a:r>
            <a:r>
              <a:rPr lang="en-US" baseline="-25000" dirty="0" err="1"/>
              <a:t>ac</a:t>
            </a:r>
            <a:r>
              <a:rPr lang="en-US" dirty="0"/>
              <a:t> = V</a:t>
            </a:r>
            <a:r>
              <a:rPr lang="en-US" baseline="-25000" dirty="0"/>
              <a:t>R</a:t>
            </a:r>
            <a:r>
              <a:rPr lang="en-US" dirty="0"/>
              <a:t> + V</a:t>
            </a:r>
            <a:r>
              <a:rPr lang="en-US" baseline="-25000" dirty="0"/>
              <a:t>X</a:t>
            </a:r>
            <a:endParaRPr lang="en-US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0" y="3200399"/>
            <a:ext cx="3886200" cy="350520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Voltage (</a:t>
            </a:r>
            <a:r>
              <a:rPr lang="en-US" dirty="0" err="1"/>
              <a:t>V</a:t>
            </a:r>
            <a:r>
              <a:rPr lang="en-US" baseline="-25000" dirty="0" err="1"/>
              <a:t>ac</a:t>
            </a:r>
            <a:r>
              <a:rPr lang="en-US" dirty="0"/>
              <a:t>) is the same across both elements (R &amp; X</a:t>
            </a:r>
            <a:r>
              <a:rPr lang="en-US" dirty="0" smtClean="0"/>
              <a:t>)</a:t>
            </a:r>
          </a:p>
          <a:p>
            <a:pPr lvl="1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dirty="0" err="1"/>
              <a:t>V</a:t>
            </a:r>
            <a:r>
              <a:rPr lang="en-US" baseline="-25000" dirty="0" err="1"/>
              <a:t>ac</a:t>
            </a:r>
            <a:r>
              <a:rPr lang="en-US" dirty="0"/>
              <a:t> = V</a:t>
            </a:r>
            <a:r>
              <a:rPr lang="en-US" baseline="-25000" dirty="0"/>
              <a:t>R</a:t>
            </a:r>
            <a:r>
              <a:rPr lang="en-US" dirty="0"/>
              <a:t> = V</a:t>
            </a:r>
            <a:r>
              <a:rPr lang="en-US" baseline="-25000" dirty="0"/>
              <a:t>X</a:t>
            </a:r>
            <a:endParaRPr lang="en-US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Currents (through each element) are different (I</a:t>
            </a:r>
            <a:r>
              <a:rPr lang="en-US" baseline="-25000" dirty="0"/>
              <a:t>R</a:t>
            </a:r>
            <a:r>
              <a:rPr lang="en-US" dirty="0"/>
              <a:t> &amp; I</a:t>
            </a:r>
            <a:r>
              <a:rPr lang="en-US" baseline="-25000" dirty="0"/>
              <a:t>X</a:t>
            </a:r>
            <a:r>
              <a:rPr lang="en-US" dirty="0" smtClean="0"/>
              <a:t>)</a:t>
            </a:r>
          </a:p>
          <a:p>
            <a:pPr lvl="1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dirty="0"/>
              <a:t>I = I</a:t>
            </a:r>
            <a:r>
              <a:rPr lang="en-US" baseline="-25000" dirty="0"/>
              <a:t>R</a:t>
            </a:r>
            <a:r>
              <a:rPr lang="en-US" dirty="0"/>
              <a:t> + I</a:t>
            </a:r>
            <a:r>
              <a:rPr lang="en-US" baseline="-25000" dirty="0"/>
              <a:t>X</a:t>
            </a: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87" y="1628762"/>
            <a:ext cx="22288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628762"/>
            <a:ext cx="20574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002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Complex Impedance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dirty="0"/>
              <a:t>The phase relationship between the current (I) and voltage (for the whole circuit, </a:t>
            </a:r>
            <a:r>
              <a:rPr lang="en-US" dirty="0" err="1"/>
              <a:t>V</a:t>
            </a:r>
            <a:r>
              <a:rPr lang="en-US" baseline="-25000" dirty="0" err="1"/>
              <a:t>ac</a:t>
            </a:r>
            <a:r>
              <a:rPr lang="en-US" dirty="0"/>
              <a:t>) can be between 0⁰ and ±90</a:t>
            </a:r>
            <a:r>
              <a:rPr lang="en-US" dirty="0" smtClean="0"/>
              <a:t>⁰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The phase angle depends on the relative amounts of resistance and </a:t>
            </a:r>
            <a:r>
              <a:rPr lang="en-US" dirty="0" smtClean="0"/>
              <a:t>reactance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The sign of the angle depends on the type of the reactive </a:t>
            </a:r>
            <a:r>
              <a:rPr lang="en-US" dirty="0" smtClean="0"/>
              <a:t>element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Inductive reactance produces a positive </a:t>
            </a:r>
            <a:r>
              <a:rPr lang="en-US" dirty="0" smtClean="0"/>
              <a:t>angle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Capacitive reactance produces a negative angle</a:t>
            </a:r>
            <a:endParaRPr lang="en-US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4131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Rectangular Coordinates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Graph </a:t>
            </a:r>
            <a:r>
              <a:rPr lang="en-US" dirty="0"/>
              <a:t>is composed of two axis, horizontal (x) and vertical (y)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point (0,0) is called the origin</a:t>
            </a:r>
            <a:endParaRPr lang="en-US" dirty="0" smtClean="0"/>
          </a:p>
          <a:p>
            <a:r>
              <a:rPr lang="en-US" dirty="0" smtClean="0"/>
              <a:t>Data </a:t>
            </a:r>
            <a:r>
              <a:rPr lang="en-US" dirty="0"/>
              <a:t>point is identified as a (</a:t>
            </a:r>
            <a:r>
              <a:rPr lang="en-US" dirty="0" err="1"/>
              <a:t>x,y</a:t>
            </a:r>
            <a:r>
              <a:rPr lang="en-US" dirty="0"/>
              <a:t>) data pair</a:t>
            </a:r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67493" y="1600200"/>
            <a:ext cx="4038600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028825"/>
            <a:ext cx="3067050" cy="307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773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/>
              <a:t>Reduce multiple elements to one equivalent element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Multiple resistors to one resistor</a:t>
            </a:r>
            <a:endParaRPr lang="en-US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Multiple reactive elements (capacitors / inductors) to one reactive element</a:t>
            </a:r>
            <a:endParaRPr lang="en-US" dirty="0" smtClean="0"/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Capacitors (-90⁰) and inductors (+90⁰) have opposite phase angles</a:t>
            </a:r>
            <a:endParaRPr lang="en-US" dirty="0" smtClean="0"/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Combining capacitors and inductors will result in a smaller TOTAL reactance (adding the negative and positive angles will cancel each other)</a:t>
            </a:r>
            <a:endParaRPr lang="en-US" dirty="0" smtClean="0"/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If the capacitors and inductors have EQUIVALENT reactive values, they will cancel each other (angle=0⁰ thus X=0), resulting in only a resistive element (R)</a:t>
            </a:r>
            <a:endParaRPr lang="en-US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613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Calculate Impedance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627437"/>
            <a:ext cx="8229600" cy="3001963"/>
          </a:xfr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dirty="0"/>
              <a:t>Calculate Reactance of 20 </a:t>
            </a:r>
            <a:r>
              <a:rPr lang="en-US" dirty="0" err="1"/>
              <a:t>mH</a:t>
            </a:r>
            <a:r>
              <a:rPr lang="en-US" dirty="0"/>
              <a:t> inductor at 10 </a:t>
            </a:r>
            <a:r>
              <a:rPr lang="en-US" dirty="0" smtClean="0"/>
              <a:t>kHz</a:t>
            </a:r>
          </a:p>
          <a:p>
            <a:r>
              <a:rPr lang="en-US" dirty="0"/>
              <a:t>X</a:t>
            </a:r>
            <a:r>
              <a:rPr lang="en-US" baseline="-25000" dirty="0"/>
              <a:t>L</a:t>
            </a:r>
            <a:r>
              <a:rPr lang="en-US" dirty="0"/>
              <a:t> = 2π f L</a:t>
            </a:r>
          </a:p>
          <a:p>
            <a:r>
              <a:rPr lang="en-US" dirty="0"/>
              <a:t>X</a:t>
            </a:r>
            <a:r>
              <a:rPr lang="en-US" baseline="-25000" dirty="0"/>
              <a:t>L</a:t>
            </a:r>
            <a:r>
              <a:rPr lang="en-US" dirty="0"/>
              <a:t> = 2 x 3.14 x (10 x 10</a:t>
            </a:r>
            <a:r>
              <a:rPr lang="en-US" baseline="30000" dirty="0"/>
              <a:t>3</a:t>
            </a:r>
            <a:r>
              <a:rPr lang="en-US" dirty="0"/>
              <a:t>) x (20 x 10</a:t>
            </a:r>
            <a:r>
              <a:rPr lang="en-US" baseline="30000" dirty="0"/>
              <a:t>-3</a:t>
            </a:r>
            <a:r>
              <a:rPr lang="en-US" dirty="0"/>
              <a:t>)</a:t>
            </a:r>
          </a:p>
          <a:p>
            <a:r>
              <a:rPr lang="en-US" dirty="0"/>
              <a:t>X</a:t>
            </a:r>
            <a:r>
              <a:rPr lang="en-US" baseline="-25000" dirty="0"/>
              <a:t>L</a:t>
            </a:r>
            <a:r>
              <a:rPr lang="en-US" dirty="0"/>
              <a:t> = 1256Ω</a:t>
            </a:r>
            <a:endParaRPr lang="en-US" dirty="0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447800"/>
            <a:ext cx="4076700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4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Calculate Impedance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67000"/>
                <a:ext cx="8229600" cy="3962400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n-US" dirty="0"/>
                  <a:t>Since we aren’t given a V</a:t>
                </a:r>
                <a:r>
                  <a:rPr lang="en-US" baseline="-25000" dirty="0"/>
                  <a:t>T </a:t>
                </a:r>
                <a:r>
                  <a:rPr lang="en-US" dirty="0"/>
                  <a:t>, we assume </a:t>
                </a:r>
                <a:r>
                  <a:rPr lang="en-US" dirty="0" smtClean="0"/>
                  <a:t>I=1</a:t>
                </a:r>
              </a:p>
              <a:p>
                <a:r>
                  <a:rPr lang="en-US" dirty="0"/>
                  <a:t>V</a:t>
                </a:r>
                <a:r>
                  <a:rPr lang="en-US" baseline="-25000" dirty="0"/>
                  <a:t>R</a:t>
                </a:r>
                <a:r>
                  <a:rPr lang="en-US" dirty="0"/>
                  <a:t> = 1000v (voltage in phase with current)</a:t>
                </a:r>
              </a:p>
              <a:p>
                <a:r>
                  <a:rPr lang="en-US" dirty="0"/>
                  <a:t>V</a:t>
                </a:r>
                <a:r>
                  <a:rPr lang="en-US" baseline="-25000" dirty="0"/>
                  <a:t>L</a:t>
                </a:r>
                <a:r>
                  <a:rPr lang="en-US" dirty="0"/>
                  <a:t> = 1256v (voltage leads current by 90⁰, “ELI</a:t>
                </a:r>
                <a:r>
                  <a:rPr lang="en-US" dirty="0" smtClean="0"/>
                  <a:t>”)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1000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1256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dirty="0"/>
                  <a:t> = </a:t>
                </a:r>
                <a:r>
                  <a:rPr lang="en-US" dirty="0" smtClean="0"/>
                  <a:t>1605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𝜃</m:t>
                    </m:r>
                    <m:r>
                      <a:rPr lang="en-US" i="1">
                        <a:latin typeface="Cambria Math"/>
                      </a:rPr>
                      <m:t>= </m:t>
                    </m:r>
                    <m:func>
                      <m:funcPr>
                        <m:ctrlPr>
                          <a:rPr lang="en-US" i="1">
                            <a:latin typeface="Cambria Math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tan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</m:fName>
                      <m:e>
                        <m:d>
                          <m:dPr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𝑜𝑝𝑝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</a:rPr>
                                  <m:t>𝑎𝑑𝑗</m:t>
                                </m:r>
                              </m:den>
                            </m:f>
                          </m:e>
                        </m:d>
                      </m:e>
                    </m:func>
                    <m:r>
                      <a:rPr lang="en-US" i="1">
                        <a:latin typeface="Cambria Math"/>
                      </a:rPr>
                      <m:t>= </m:t>
                    </m:r>
                    <m:func>
                      <m:funcPr>
                        <m:ctrlPr>
                          <a:rPr lang="en-US" i="1">
                            <a:latin typeface="Cambria Math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tan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</m:fName>
                      <m:e>
                        <m:d>
                          <m:dPr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1256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</a:rPr>
                                  <m:t>1000</m:t>
                                </m:r>
                              </m:den>
                            </m:f>
                          </m:e>
                        </m:d>
                      </m:e>
                    </m:func>
                    <m:r>
                      <a:rPr lang="en-US" i="1">
                        <a:latin typeface="Cambria Math"/>
                      </a:rPr>
                      <m:t>=51.5°</m:t>
                    </m:r>
                  </m:oMath>
                </a14:m>
                <a:endParaRPr lang="en-US" dirty="0" smtClean="0"/>
              </a:p>
              <a:p>
                <a:r>
                  <a:rPr lang="en-US" dirty="0"/>
                  <a:t>V</a:t>
                </a:r>
                <a:r>
                  <a:rPr lang="en-US" baseline="-25000" dirty="0"/>
                  <a:t>T</a:t>
                </a:r>
                <a:r>
                  <a:rPr lang="en-US" dirty="0"/>
                  <a:t> = 1605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∠</m:t>
                    </m:r>
                  </m:oMath>
                </a14:m>
                <a:r>
                  <a:rPr lang="en-US" dirty="0"/>
                  <a:t> 51.5</a:t>
                </a:r>
                <a:r>
                  <a:rPr lang="en-US" dirty="0" smtClean="0"/>
                  <a:t>⁰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Z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𝑇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/>
                          </a:rPr>
                          <m:t>𝐼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>
                            <a:latin typeface="Cambria Math"/>
                          </a:rPr>
                          <m:t>1605</m:t>
                        </m:r>
                        <m:r>
                          <a:rPr lang="en-US" i="1">
                            <a:latin typeface="Cambria Math"/>
                          </a:rPr>
                          <m:t>∠</m:t>
                        </m:r>
                        <m:r>
                          <a:rPr lang="en-US">
                            <a:latin typeface="Cambria Math"/>
                          </a:rPr>
                          <m:t> 51.5⁰</m:t>
                        </m:r>
                      </m:num>
                      <m:den>
                        <m:r>
                          <a:rPr lang="en-US">
                            <a:latin typeface="Cambria Math"/>
                          </a:rPr>
                          <m:t>1</m:t>
                        </m:r>
                        <m:r>
                          <a:rPr lang="en-US" i="1">
                            <a:latin typeface="Cambria Math"/>
                          </a:rPr>
                          <m:t>∠</m:t>
                        </m:r>
                        <m:r>
                          <a:rPr lang="en-US">
                            <a:latin typeface="Cambria Math"/>
                          </a:rPr>
                          <m:t> 0⁰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=1</m:t>
                    </m:r>
                    <m:r>
                      <a:rPr lang="en-US">
                        <a:latin typeface="Cambria Math"/>
                      </a:rPr>
                      <m:t>605</m:t>
                    </m:r>
                    <m:r>
                      <a:rPr lang="en-US" i="1">
                        <a:latin typeface="Cambria Math"/>
                      </a:rPr>
                      <m:t>∠</m:t>
                    </m:r>
                    <m:r>
                      <a:rPr lang="en-US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>
                            <a:latin typeface="Cambria Math"/>
                          </a:rPr>
                          <m:t>51.5</m:t>
                        </m:r>
                      </m:e>
                      <m:sup>
                        <m:r>
                          <a:rPr lang="en-US">
                            <a:latin typeface="Cambria Math"/>
                          </a:rPr>
                          <m:t>0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Ω</m:t>
                    </m:r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67000"/>
                <a:ext cx="8229600" cy="3962400"/>
              </a:xfrm>
              <a:blipFill rotWithShape="1">
                <a:blip r:embed="rId2"/>
                <a:stretch>
                  <a:fillRect l="-1333" t="-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6" y="1107281"/>
            <a:ext cx="2547938" cy="1178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9425" y="4514850"/>
            <a:ext cx="2009775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354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Calculate Impedance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67000"/>
                <a:ext cx="8229600" cy="3962400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n-US" dirty="0"/>
                  <a:t>What if we would have had a 20,000 mF capacitor?</a:t>
                </a:r>
                <a:endParaRPr lang="en-US" dirty="0" smtClean="0"/>
              </a:p>
              <a:p>
                <a:r>
                  <a:rPr lang="en-US" dirty="0"/>
                  <a:t>X</a:t>
                </a:r>
                <a:r>
                  <a:rPr lang="en-US" baseline="-25000" dirty="0"/>
                  <a:t>C</a:t>
                </a:r>
                <a:r>
                  <a:rPr lang="en-US" dirty="0"/>
                  <a:t> = 1/(2π f C)</a:t>
                </a:r>
              </a:p>
              <a:p>
                <a:r>
                  <a:rPr lang="en-US" dirty="0"/>
                  <a:t>X</a:t>
                </a:r>
                <a:r>
                  <a:rPr lang="en-US" baseline="-25000" dirty="0"/>
                  <a:t>C</a:t>
                </a:r>
                <a:r>
                  <a:rPr lang="en-US" dirty="0"/>
                  <a:t> = 1/[2 x 3.14 x (10 x 10</a:t>
                </a:r>
                <a:r>
                  <a:rPr lang="en-US" baseline="30000" dirty="0"/>
                  <a:t>3</a:t>
                </a:r>
                <a:r>
                  <a:rPr lang="en-US" dirty="0"/>
                  <a:t>) x (20,000 x 10</a:t>
                </a:r>
                <a:r>
                  <a:rPr lang="en-US" baseline="30000" dirty="0"/>
                  <a:t>-6</a:t>
                </a:r>
                <a:r>
                  <a:rPr lang="en-US" dirty="0" smtClean="0"/>
                  <a:t>)]</a:t>
                </a:r>
              </a:p>
              <a:p>
                <a:r>
                  <a:rPr lang="en-US" dirty="0"/>
                  <a:t>X</a:t>
                </a:r>
                <a:r>
                  <a:rPr lang="en-US" baseline="-25000" dirty="0"/>
                  <a:t>C</a:t>
                </a:r>
                <a:r>
                  <a:rPr lang="en-US" dirty="0"/>
                  <a:t> = 1/1256Ω = 1256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∠</m:t>
                    </m:r>
                  </m:oMath>
                </a14:m>
                <a:r>
                  <a:rPr lang="en-US" dirty="0"/>
                  <a:t> -90</a:t>
                </a:r>
                <a:r>
                  <a:rPr lang="en-US" dirty="0" smtClean="0"/>
                  <a:t>⁰</a:t>
                </a:r>
              </a:p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/>
                      <m:t>voltage</m:t>
                    </m:r>
                    <m:r>
                      <m:rPr>
                        <m:nor/>
                      </m:rPr>
                      <a:rPr lang="en-US"/>
                      <m:t> </m:t>
                    </m:r>
                    <m:r>
                      <m:rPr>
                        <m:nor/>
                      </m:rPr>
                      <a:rPr lang="en-US"/>
                      <m:t>lags</m:t>
                    </m:r>
                    <m:r>
                      <m:rPr>
                        <m:nor/>
                      </m:rPr>
                      <a:rPr lang="en-US"/>
                      <m:t> </m:t>
                    </m:r>
                    <m:r>
                      <m:rPr>
                        <m:nor/>
                      </m:rPr>
                      <a:rPr lang="en-US"/>
                      <m:t>current</m:t>
                    </m:r>
                    <m:r>
                      <m:rPr>
                        <m:nor/>
                      </m:rPr>
                      <a:rPr lang="en-US"/>
                      <m:t> </m:t>
                    </m:r>
                    <m:r>
                      <m:rPr>
                        <m:nor/>
                      </m:rPr>
                      <a:rPr lang="en-US"/>
                      <m:t>by</m:t>
                    </m:r>
                    <m:r>
                      <m:rPr>
                        <m:nor/>
                      </m:rPr>
                      <a:rPr lang="en-US"/>
                      <m:t> 90⁰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OR </a:t>
                </a:r>
                <a:r>
                  <a:rPr lang="en-US" dirty="0"/>
                  <a:t>current leads voltage by 90⁰, “ICE</a:t>
                </a:r>
                <a:r>
                  <a:rPr lang="en-US" dirty="0" smtClean="0"/>
                  <a:t>”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Z</m:t>
                    </m:r>
                    <m:r>
                      <a:rPr lang="en-US" i="1">
                        <a:latin typeface="Cambria Math"/>
                      </a:rPr>
                      <m:t>=1</m:t>
                    </m:r>
                    <m:r>
                      <a:rPr lang="en-US">
                        <a:latin typeface="Cambria Math"/>
                      </a:rPr>
                      <m:t>605</m:t>
                    </m:r>
                    <m:r>
                      <a:rPr lang="en-US" i="1">
                        <a:latin typeface="Cambria Math"/>
                      </a:rPr>
                      <m:t>∠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>
                            <a:latin typeface="Cambria Math"/>
                          </a:rPr>
                          <m:t>51.5</m:t>
                        </m:r>
                      </m:e>
                      <m:sup>
                        <m:r>
                          <a:rPr lang="en-US">
                            <a:latin typeface="Cambria Math"/>
                          </a:rPr>
                          <m:t>0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Ω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67000"/>
                <a:ext cx="8229600" cy="3962400"/>
              </a:xfrm>
              <a:blipFill rotWithShape="1">
                <a:blip r:embed="rId2"/>
                <a:stretch>
                  <a:fillRect l="-1704" t="-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107281"/>
            <a:ext cx="2559844" cy="1178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625" y="4495800"/>
            <a:ext cx="2009775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327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Calculating </a:t>
            </a:r>
            <a:r>
              <a:rPr lang="en-US" dirty="0"/>
              <a:t>Impedances and Phase Angles  - BASIC Rules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5105400"/>
              </a:xfrm>
            </p:spPr>
            <p:txBody>
              <a:bodyPr>
                <a:normAutofit fontScale="92500" lnSpcReduction="10000"/>
              </a:bodyPr>
              <a:lstStyle/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/>
                  <a:t>Impedances </a:t>
                </a:r>
                <a:r>
                  <a:rPr lang="en-US" u="sng" dirty="0"/>
                  <a:t>in series</a:t>
                </a:r>
                <a:r>
                  <a:rPr lang="en-US" dirty="0"/>
                  <a:t> add together</a:t>
                </a:r>
                <a:endParaRPr lang="en-US" dirty="0" smtClean="0"/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/>
                  <a:t>Admittance is the reciprocal of impedance</a:t>
                </a:r>
                <a:endParaRPr lang="en-US" dirty="0" smtClean="0"/>
              </a:p>
              <a:p>
                <a:pPr marL="457200" lvl="1" indent="0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n-US" dirty="0"/>
                  <a:t>Y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𝑍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/>
                  <a:t>Admittances </a:t>
                </a:r>
                <a:r>
                  <a:rPr lang="en-US" u="sng" dirty="0"/>
                  <a:t>in parallel</a:t>
                </a:r>
                <a:r>
                  <a:rPr lang="en-US" dirty="0"/>
                  <a:t> add </a:t>
                </a:r>
                <a:r>
                  <a:rPr lang="en-US" dirty="0" smtClean="0"/>
                  <a:t>together</a:t>
                </a: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/>
                  <a:t>Inductive and capacitive reactance in series </a:t>
                </a:r>
                <a:r>
                  <a:rPr lang="en-US" dirty="0" smtClean="0"/>
                  <a:t>cancel</a:t>
                </a: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𝑗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= −</m:t>
                    </m:r>
                    <m:r>
                      <a:rPr lang="en-US" i="1">
                        <a:latin typeface="Cambria Math"/>
                      </a:rPr>
                      <m:t>𝑗</m:t>
                    </m:r>
                  </m:oMath>
                </a14:m>
                <a:endParaRPr lang="en-US" dirty="0" smtClean="0"/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5105400"/>
              </a:xfrm>
              <a:blipFill rotWithShape="1">
                <a:blip r:embed="rId2"/>
                <a:stretch>
                  <a:fillRect l="-1481" t="-23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2652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Refresher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5105400"/>
              </a:xfrm>
            </p:spPr>
            <p:txBody>
              <a:bodyPr>
                <a:normAutofit fontScale="92500"/>
              </a:bodyPr>
              <a:lstStyle/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/>
                  <a:t>Conductivity (G) is the reciprocal of Resistance (R</a:t>
                </a:r>
                <a:r>
                  <a:rPr lang="en-US" dirty="0" smtClean="0"/>
                  <a:t>)</a:t>
                </a:r>
              </a:p>
              <a:p>
                <a:pPr marL="457200" lvl="1" indent="0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n-US" dirty="0"/>
                  <a:t>G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dirty="0"/>
                  <a:t>  units of </a:t>
                </a:r>
                <a:r>
                  <a:rPr lang="en-US" dirty="0" err="1"/>
                  <a:t>siemens</a:t>
                </a:r>
                <a:r>
                  <a:rPr lang="en-US" dirty="0"/>
                  <a:t> (S)</a:t>
                </a:r>
                <a:endParaRPr lang="en-US" dirty="0" smtClean="0"/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 err="1"/>
                  <a:t>Susceptance</a:t>
                </a:r>
                <a:r>
                  <a:rPr lang="en-US" dirty="0"/>
                  <a:t> (B) is the reciprocal of Reactance (Y)</a:t>
                </a:r>
                <a:endParaRPr lang="en-US" dirty="0" smtClean="0"/>
              </a:p>
              <a:p>
                <a:pPr marL="457200" lvl="1" indent="0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n-US" dirty="0"/>
                  <a:t>B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𝑌</m:t>
                        </m:r>
                      </m:den>
                    </m:f>
                  </m:oMath>
                </a14:m>
                <a:r>
                  <a:rPr lang="en-US" dirty="0"/>
                  <a:t>  units of </a:t>
                </a:r>
                <a:r>
                  <a:rPr lang="en-US" dirty="0" err="1"/>
                  <a:t>siemens</a:t>
                </a:r>
                <a:r>
                  <a:rPr lang="en-US" dirty="0"/>
                  <a:t> (S)</a:t>
                </a:r>
                <a:endParaRPr lang="en-US" dirty="0" smtClean="0"/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/>
                  <a:t>Taking the reciprocal of an angle, changes its </a:t>
                </a:r>
                <a:r>
                  <a:rPr lang="en-US" dirty="0" smtClean="0"/>
                  <a:t>sign</a:t>
                </a:r>
              </a:p>
              <a:p>
                <a:pPr marL="457200" lvl="1" indent="0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n-US" dirty="0"/>
                  <a:t>37⁰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−37⁰</m:t>
                        </m:r>
                      </m:den>
                    </m:f>
                  </m:oMath>
                </a14:m>
                <a:r>
                  <a:rPr lang="en-US" dirty="0" smtClean="0"/>
                  <a:t>       and    </a:t>
                </a:r>
                <a:r>
                  <a:rPr lang="en-US" dirty="0"/>
                  <a:t>-73⁰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73⁰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5105400"/>
              </a:xfrm>
              <a:blipFill rotWithShape="1">
                <a:blip r:embed="rId2"/>
                <a:stretch>
                  <a:fillRect l="-1481" t="-1434" r="-11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301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Refresher (</a:t>
            </a:r>
            <a:r>
              <a:rPr lang="en-US" dirty="0" err="1" smtClean="0"/>
              <a:t>cont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5572125" cy="5105400"/>
          </a:xfrm>
        </p:spPr>
        <p:txBody>
          <a:bodyPr>
            <a:normAutofit lnSpcReduction="1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Voltage determines the reference for phase </a:t>
            </a:r>
            <a:r>
              <a:rPr lang="en-US" dirty="0" smtClean="0"/>
              <a:t>angle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Current is the reference</a:t>
            </a:r>
            <a:endParaRPr lang="en-US" dirty="0" smtClean="0"/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If voltage LEADS current (ELI) -&gt; </a:t>
            </a:r>
            <a:r>
              <a:rPr lang="en-US" dirty="0" smtClean="0"/>
              <a:t>Positive </a:t>
            </a:r>
            <a:r>
              <a:rPr lang="en-US" dirty="0"/>
              <a:t>phase angle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If voltage LAGS current (ICE) -&gt; Negative phase angle</a:t>
            </a:r>
          </a:p>
          <a:p>
            <a:pPr lvl="2"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Voltage LAGS current = current </a:t>
            </a:r>
            <a:r>
              <a:rPr lang="en-US" dirty="0"/>
              <a:t>leads voltage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181225"/>
            <a:ext cx="2733675" cy="368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060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Reactive Power and Power Factor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925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Power = Voltage x Current (DC circuit)</a:t>
            </a:r>
            <a:endParaRPr lang="en-US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Reactive Power </a:t>
            </a:r>
            <a:r>
              <a:rPr lang="en-US" dirty="0"/>
              <a:t>= </a:t>
            </a:r>
            <a:r>
              <a:rPr lang="en-US" dirty="0" err="1"/>
              <a:t>Voltage</a:t>
            </a:r>
            <a:r>
              <a:rPr lang="en-US" baseline="-25000" dirty="0" err="1"/>
              <a:t>RMS</a:t>
            </a:r>
            <a:r>
              <a:rPr lang="en-US" dirty="0"/>
              <a:t> x </a:t>
            </a:r>
            <a:r>
              <a:rPr lang="en-US" dirty="0" err="1"/>
              <a:t>Current</a:t>
            </a:r>
            <a:r>
              <a:rPr lang="en-US" baseline="-25000" dirty="0" err="1"/>
              <a:t>RMS</a:t>
            </a:r>
            <a:r>
              <a:rPr lang="en-US" baseline="-25000" dirty="0"/>
              <a:t> </a:t>
            </a:r>
            <a:endParaRPr lang="en-US" baseline="-25000" dirty="0" smtClean="0"/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AC </a:t>
            </a:r>
            <a:r>
              <a:rPr lang="en-US" dirty="0"/>
              <a:t>circuit, when voltage &amp; current are in </a:t>
            </a:r>
            <a:r>
              <a:rPr lang="en-US" dirty="0" smtClean="0"/>
              <a:t>phase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Apparent </a:t>
            </a:r>
            <a:r>
              <a:rPr lang="en-US" dirty="0" smtClean="0"/>
              <a:t>Power</a:t>
            </a:r>
            <a:endParaRPr lang="en-US" dirty="0"/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Does not take into consideration phase </a:t>
            </a:r>
            <a:r>
              <a:rPr lang="en-US" dirty="0" smtClean="0"/>
              <a:t>angle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Expressed in units of volt-amperes (VA</a:t>
            </a:r>
            <a:r>
              <a:rPr lang="en-US" dirty="0" smtClean="0"/>
              <a:t>)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AKA reactive, nonproductive or </a:t>
            </a:r>
            <a:r>
              <a:rPr lang="en-US" dirty="0" err="1"/>
              <a:t>wattless</a:t>
            </a:r>
            <a:r>
              <a:rPr lang="en-US" dirty="0"/>
              <a:t> power (VAR)</a:t>
            </a:r>
            <a:endParaRPr lang="en-US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9702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Power Factor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3200400"/>
                <a:ext cx="8229600" cy="3230563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 smtClean="0"/>
                  <a:t>Apparent </a:t>
                </a:r>
                <a:r>
                  <a:rPr lang="en-US" dirty="0"/>
                  <a:t>power = 250 V x 2 A = 500 VA</a:t>
                </a:r>
              </a:p>
              <a:p>
                <a:r>
                  <a:rPr lang="en-US" dirty="0"/>
                  <a:t>Real power = I</a:t>
                </a:r>
                <a:r>
                  <a:rPr lang="en-US" baseline="30000" dirty="0"/>
                  <a:t>2</a:t>
                </a:r>
                <a:r>
                  <a:rPr lang="en-US" dirty="0"/>
                  <a:t> R = (2 A)</a:t>
                </a:r>
                <a:r>
                  <a:rPr lang="en-US" baseline="30000" dirty="0"/>
                  <a:t>2</a:t>
                </a:r>
                <a:r>
                  <a:rPr lang="en-US" dirty="0"/>
                  <a:t> x 75 Ω = 300 W</a:t>
                </a:r>
              </a:p>
              <a:p>
                <a:r>
                  <a:rPr lang="en-US" dirty="0"/>
                  <a:t>PF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𝑅𝑒𝑎𝑙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𝐴𝑝𝑝𝑎𝑟𝑒𝑛𝑡</m:t>
                        </m:r>
                      </m:den>
                    </m:f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300 </m:t>
                        </m:r>
                        <m:r>
                          <a:rPr lang="en-US" i="1">
                            <a:latin typeface="Cambria Math"/>
                          </a:rPr>
                          <m:t>𝑊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500 </m:t>
                        </m:r>
                        <m:r>
                          <a:rPr lang="en-US" i="1">
                            <a:latin typeface="Cambria Math"/>
                          </a:rPr>
                          <m:t>𝑉𝐴</m:t>
                        </m:r>
                      </m:den>
                    </m:f>
                  </m:oMath>
                </a14:m>
                <a:r>
                  <a:rPr lang="en-US" dirty="0"/>
                  <a:t> = </a:t>
                </a:r>
                <a:r>
                  <a:rPr lang="en-US" dirty="0" smtClean="0"/>
                  <a:t>0.6</a:t>
                </a:r>
              </a:p>
              <a:p>
                <a:r>
                  <a:rPr lang="en-US" dirty="0"/>
                  <a:t>Power Factor is calculated using phase angle (θ) between the current and </a:t>
                </a:r>
                <a:r>
                  <a:rPr lang="en-US" dirty="0" smtClean="0"/>
                  <a:t>voltage </a:t>
                </a:r>
                <a:r>
                  <a:rPr lang="en-US" dirty="0"/>
                  <a:t> </a:t>
                </a:r>
                <a:r>
                  <a:rPr lang="en-US" dirty="0" smtClean="0"/>
                  <a:t>[PF</a:t>
                </a:r>
                <a:r>
                  <a:rPr lang="en-US" dirty="0"/>
                  <a:t>= Cos (θ</a:t>
                </a:r>
                <a:r>
                  <a:rPr lang="en-US" dirty="0" smtClean="0"/>
                  <a:t>)]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dirty="0"/>
                  <a:t>PF = 1 when θ = 0⁰ (all apparent power is real power</a:t>
                </a:r>
                <a:r>
                  <a:rPr lang="en-US" dirty="0" smtClean="0"/>
                  <a:t>)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dirty="0"/>
                  <a:t>PF = 0 when θ = 90⁰ (all apparent power is reactive power)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3200400"/>
                <a:ext cx="8229600" cy="3230563"/>
              </a:xfrm>
              <a:blipFill rotWithShape="1">
                <a:blip r:embed="rId2"/>
                <a:stretch>
                  <a:fillRect l="-1185" t="-37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6" y="1371609"/>
            <a:ext cx="2690813" cy="1607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/>
              <p:cNvSpPr txBox="1">
                <a:spLocks/>
              </p:cNvSpPr>
              <p:nvPr/>
            </p:nvSpPr>
            <p:spPr>
              <a:xfrm>
                <a:off x="4953000" y="1524000"/>
                <a:ext cx="2514600" cy="132347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85000"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/>
                        </a:rPr>
                        <m:t>PF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𝑅𝐸𝐴𝐿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𝐴𝑃𝑃𝐴𝑅𝐸𝑁𝑇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7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3000" y="1524000"/>
                <a:ext cx="2514600" cy="132347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8814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Resonant Circuits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5105400"/>
              </a:xfrm>
            </p:spPr>
            <p:txBody>
              <a:bodyPr>
                <a:normAutofit fontScale="55000" lnSpcReduction="20000"/>
              </a:bodyPr>
              <a:lstStyle/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/>
                  <a:t>Circuits with different inductive and capacitive </a:t>
                </a:r>
                <a:r>
                  <a:rPr lang="en-US" dirty="0" err="1" smtClean="0"/>
                  <a:t>reactances</a:t>
                </a:r>
                <a:endParaRPr lang="en-US" dirty="0" smtClean="0"/>
              </a:p>
              <a:p>
                <a:pPr lvl="1">
                  <a:spcBef>
                    <a:spcPts val="1200"/>
                  </a:spcBef>
                  <a:spcAft>
                    <a:spcPts val="1200"/>
                  </a:spcAft>
                  <a:buFont typeface="Courier New" panose="02070309020205020404" pitchFamily="49" charset="0"/>
                  <a:buChar char="o"/>
                </a:pPr>
                <a:r>
                  <a:rPr lang="en-US" dirty="0"/>
                  <a:t>Series – different </a:t>
                </a:r>
                <a:r>
                  <a:rPr lang="en-US" dirty="0" smtClean="0"/>
                  <a:t>voltages</a:t>
                </a:r>
              </a:p>
              <a:p>
                <a:pPr lvl="1">
                  <a:spcBef>
                    <a:spcPts val="1200"/>
                  </a:spcBef>
                  <a:spcAft>
                    <a:spcPts val="1200"/>
                  </a:spcAft>
                  <a:buFont typeface="Courier New" panose="02070309020205020404" pitchFamily="49" charset="0"/>
                  <a:buChar char="o"/>
                </a:pPr>
                <a:r>
                  <a:rPr lang="en-US" dirty="0"/>
                  <a:t>Parallel – different currents</a:t>
                </a:r>
                <a:endParaRPr lang="en-US" dirty="0" smtClean="0"/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/>
                  <a:t>Circuit is said to be resonant when X</a:t>
                </a:r>
                <a:r>
                  <a:rPr lang="en-US" baseline="-25000" dirty="0"/>
                  <a:t>L</a:t>
                </a:r>
                <a:r>
                  <a:rPr lang="en-US" dirty="0"/>
                  <a:t> = X</a:t>
                </a:r>
                <a:r>
                  <a:rPr lang="en-US" baseline="-25000" dirty="0"/>
                  <a:t>C</a:t>
                </a:r>
                <a:endParaRPr lang="en-US" baseline="-25000" dirty="0" smtClean="0"/>
              </a:p>
              <a:p>
                <a:pPr lvl="1">
                  <a:spcBef>
                    <a:spcPts val="1200"/>
                  </a:spcBef>
                  <a:spcAft>
                    <a:spcPts val="1200"/>
                  </a:spcAft>
                  <a:buFont typeface="Courier New" panose="02070309020205020404" pitchFamily="49" charset="0"/>
                  <a:buChar char="o"/>
                </a:pPr>
                <a:r>
                  <a:rPr lang="en-US" dirty="0"/>
                  <a:t>Series – </a:t>
                </a:r>
                <a:r>
                  <a:rPr lang="en-US" dirty="0" smtClean="0"/>
                  <a:t>V</a:t>
                </a:r>
                <a:r>
                  <a:rPr lang="en-US" baseline="-25000" dirty="0" smtClean="0"/>
                  <a:t>C</a:t>
                </a:r>
                <a:r>
                  <a:rPr lang="en-US" dirty="0" smtClean="0"/>
                  <a:t> </a:t>
                </a:r>
                <a:r>
                  <a:rPr lang="en-US" dirty="0"/>
                  <a:t>will cancel </a:t>
                </a:r>
                <a:r>
                  <a:rPr lang="en-US" dirty="0" smtClean="0"/>
                  <a:t>V</a:t>
                </a:r>
                <a:r>
                  <a:rPr lang="en-US" baseline="-25000" dirty="0" smtClean="0"/>
                  <a:t>I </a:t>
                </a:r>
                <a:r>
                  <a:rPr lang="en-US" dirty="0"/>
                  <a:t>, leaving only </a:t>
                </a:r>
                <a:r>
                  <a:rPr lang="en-US" dirty="0" smtClean="0"/>
                  <a:t>V</a:t>
                </a:r>
                <a:r>
                  <a:rPr lang="en-US" baseline="-25000" dirty="0" smtClean="0"/>
                  <a:t>R</a:t>
                </a:r>
              </a:p>
              <a:p>
                <a:pPr lvl="1">
                  <a:spcBef>
                    <a:spcPts val="1200"/>
                  </a:spcBef>
                  <a:spcAft>
                    <a:spcPts val="1200"/>
                  </a:spcAft>
                  <a:buFont typeface="Courier New" panose="02070309020205020404" pitchFamily="49" charset="0"/>
                  <a:buChar char="o"/>
                </a:pPr>
                <a:r>
                  <a:rPr lang="en-US" dirty="0"/>
                  <a:t>Parallel - </a:t>
                </a:r>
                <a:r>
                  <a:rPr lang="en-US" dirty="0" smtClean="0"/>
                  <a:t>I</a:t>
                </a:r>
                <a:r>
                  <a:rPr lang="en-US" baseline="-25000" dirty="0" smtClean="0"/>
                  <a:t>C</a:t>
                </a:r>
                <a:r>
                  <a:rPr lang="en-US" dirty="0" smtClean="0"/>
                  <a:t> </a:t>
                </a:r>
                <a:r>
                  <a:rPr lang="en-US" dirty="0"/>
                  <a:t>will cancel </a:t>
                </a:r>
                <a:r>
                  <a:rPr lang="en-US" dirty="0" smtClean="0"/>
                  <a:t>I</a:t>
                </a:r>
                <a:r>
                  <a:rPr lang="en-US" baseline="-25000" dirty="0" smtClean="0"/>
                  <a:t>I </a:t>
                </a:r>
                <a:r>
                  <a:rPr lang="en-US" dirty="0"/>
                  <a:t>, leaving only </a:t>
                </a:r>
                <a:r>
                  <a:rPr lang="en-US" dirty="0" smtClean="0"/>
                  <a:t>I</a:t>
                </a:r>
                <a:r>
                  <a:rPr lang="en-US" baseline="-25000" dirty="0" smtClean="0"/>
                  <a:t>R</a:t>
                </a:r>
                <a:endParaRPr lang="en-US" dirty="0" smtClean="0"/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/>
                  <a:t>Calculation of Resonant frequency</a:t>
                </a:r>
              </a:p>
              <a:p>
                <a:pPr lvl="1">
                  <a:spcBef>
                    <a:spcPts val="1200"/>
                  </a:spcBef>
                  <a:spcAft>
                    <a:spcPts val="1200"/>
                  </a:spcAft>
                  <a:buFont typeface="Courier New" panose="02070309020205020404" pitchFamily="49" charset="0"/>
                  <a:buChar char="o"/>
                </a:pPr>
                <a:r>
                  <a:rPr lang="en-US" dirty="0"/>
                  <a:t>X</a:t>
                </a:r>
                <a:r>
                  <a:rPr lang="en-US" baseline="-25000" dirty="0"/>
                  <a:t>L</a:t>
                </a:r>
                <a:r>
                  <a:rPr lang="en-US" dirty="0"/>
                  <a:t> = </a:t>
                </a:r>
                <a:r>
                  <a:rPr lang="en-US" dirty="0" smtClean="0"/>
                  <a:t>X</a:t>
                </a:r>
                <a:r>
                  <a:rPr lang="en-US" baseline="-25000" dirty="0" smtClean="0"/>
                  <a:t>C</a:t>
                </a:r>
              </a:p>
              <a:p>
                <a:pPr lvl="1">
                  <a:spcBef>
                    <a:spcPts val="1200"/>
                  </a:spcBef>
                  <a:spcAft>
                    <a:spcPts val="1200"/>
                  </a:spcAft>
                  <a:buFont typeface="Courier New" panose="02070309020205020404" pitchFamily="49" charset="0"/>
                  <a:buChar char="o"/>
                </a:pPr>
                <a:r>
                  <a:rPr lang="en-US" dirty="0"/>
                  <a:t>2π f L = 1/2π f </a:t>
                </a:r>
                <a:r>
                  <a:rPr lang="en-US" dirty="0" smtClean="0"/>
                  <a:t>C</a:t>
                </a:r>
              </a:p>
              <a:p>
                <a:pPr lvl="1">
                  <a:spcBef>
                    <a:spcPts val="1200"/>
                  </a:spcBef>
                  <a:spcAft>
                    <a:spcPts val="1200"/>
                  </a:spcAft>
                  <a:buFont typeface="Courier New" panose="02070309020205020404" pitchFamily="49" charset="0"/>
                  <a:buChar char="o"/>
                </a:pPr>
                <a:r>
                  <a:rPr lang="en-US" dirty="0"/>
                  <a:t>Resonant frequency (</a:t>
                </a:r>
                <a:r>
                  <a:rPr lang="en-US" dirty="0" err="1"/>
                  <a:t>f</a:t>
                </a:r>
                <a:r>
                  <a:rPr lang="en-US" baseline="-25000" dirty="0" err="1"/>
                  <a:t>r</a:t>
                </a:r>
                <a:r>
                  <a:rPr lang="en-US" dirty="0"/>
                  <a:t>)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2</m:t>
                        </m:r>
                        <m:r>
                          <a:rPr lang="en-US" i="1">
                            <a:latin typeface="Cambria Math"/>
                          </a:rPr>
                          <m:t>𝜋</m:t>
                        </m:r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i="1">
                                <a:latin typeface="Cambria Math"/>
                              </a:rPr>
                              <m:t>𝐿𝐶</m:t>
                            </m:r>
                          </m:e>
                        </m:rad>
                      </m:den>
                    </m:f>
                  </m:oMath>
                </a14:m>
                <a:endParaRPr lang="en-US" dirty="0" smtClean="0"/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5105400"/>
              </a:xfrm>
              <a:blipFill rotWithShape="1">
                <a:blip r:embed="rId2"/>
                <a:stretch>
                  <a:fillRect l="-444" t="-15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2667000"/>
            <a:ext cx="3571875" cy="377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51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Polar Coordinates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1910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Graph </a:t>
            </a:r>
            <a:r>
              <a:rPr lang="en-US" dirty="0"/>
              <a:t>is composed of a fixed point called a pole (analogous to origin)</a:t>
            </a:r>
            <a:endParaRPr lang="en-US" dirty="0" smtClean="0"/>
          </a:p>
          <a:p>
            <a:r>
              <a:rPr lang="en-US" dirty="0" smtClean="0"/>
              <a:t>Data </a:t>
            </a:r>
            <a:r>
              <a:rPr lang="en-US" dirty="0"/>
              <a:t>point (called a ray) is identified by a distance from the pole and an angle from the horizontal axis (counter clock wise is positive)</a:t>
            </a:r>
            <a:endParaRPr lang="en-US" dirty="0" smtClean="0"/>
          </a:p>
          <a:p>
            <a:r>
              <a:rPr lang="en-US" dirty="0" smtClean="0"/>
              <a:t>Angles </a:t>
            </a:r>
            <a:r>
              <a:rPr lang="en-US" dirty="0"/>
              <a:t>are measured in degrees and </a:t>
            </a:r>
            <a:r>
              <a:rPr lang="en-US" dirty="0" smtClean="0"/>
              <a:t>radians</a:t>
            </a:r>
          </a:p>
          <a:p>
            <a:pPr lvl="1"/>
            <a:r>
              <a:rPr lang="en-US" dirty="0" smtClean="0"/>
              <a:t>One </a:t>
            </a:r>
            <a:r>
              <a:rPr lang="en-US" dirty="0"/>
              <a:t>cycle / circle = 360 degrees = 2 </a:t>
            </a:r>
            <a:r>
              <a:rPr lang="el-GR" dirty="0"/>
              <a:t>π </a:t>
            </a:r>
            <a:r>
              <a:rPr lang="en-US" dirty="0"/>
              <a:t>radians  (1 radian ≈ 57.3°)</a:t>
            </a:r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67493" y="1600200"/>
            <a:ext cx="4038600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057400"/>
            <a:ext cx="3267075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117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/>
              <a:t>Impedance of Resonant </a:t>
            </a:r>
            <a:r>
              <a:rPr lang="en-US" b="1" u="sng" dirty="0"/>
              <a:t>Series</a:t>
            </a:r>
            <a:r>
              <a:rPr lang="en-US" dirty="0"/>
              <a:t> Circuits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70237"/>
            <a:ext cx="8229600" cy="3382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At </a:t>
            </a:r>
            <a:r>
              <a:rPr lang="en-US" dirty="0"/>
              <a:t>resonant</a:t>
            </a:r>
            <a:endParaRPr lang="en-US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V</a:t>
            </a:r>
            <a:r>
              <a:rPr lang="en-US" baseline="-25000" dirty="0"/>
              <a:t>L</a:t>
            </a:r>
            <a:r>
              <a:rPr lang="en-US" dirty="0"/>
              <a:t> = V</a:t>
            </a:r>
            <a:r>
              <a:rPr lang="en-US" baseline="-25000" dirty="0"/>
              <a:t>C</a:t>
            </a:r>
            <a:endParaRPr lang="en-US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Equal amounts of energy are stored in each </a:t>
            </a:r>
            <a:r>
              <a:rPr lang="en-US" dirty="0" smtClean="0"/>
              <a:t>component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The </a:t>
            </a:r>
            <a:r>
              <a:rPr lang="en-US" dirty="0"/>
              <a:t>energy being supplied will cause voltages across the inductor and capacitor to build to multiple times the source </a:t>
            </a:r>
            <a:r>
              <a:rPr lang="en-US" dirty="0" smtClean="0"/>
              <a:t>voltage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X</a:t>
            </a:r>
            <a:r>
              <a:rPr lang="en-US" baseline="-25000" dirty="0"/>
              <a:t>L</a:t>
            </a:r>
            <a:r>
              <a:rPr lang="en-US" dirty="0"/>
              <a:t> cancels X</a:t>
            </a:r>
            <a:r>
              <a:rPr lang="en-US" baseline="-25000" dirty="0"/>
              <a:t>C</a:t>
            </a:r>
            <a:r>
              <a:rPr lang="en-US" dirty="0"/>
              <a:t>, resulting in maximum </a:t>
            </a:r>
            <a:r>
              <a:rPr lang="en-US" dirty="0" smtClean="0"/>
              <a:t>current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Voltage and current are in phase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4825" y="1443037"/>
            <a:ext cx="3762375" cy="1604963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990600" y="1443037"/>
            <a:ext cx="2971800" cy="160496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Series Circuits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Same </a:t>
            </a:r>
            <a:r>
              <a:rPr lang="en-US" dirty="0"/>
              <a:t>current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V</a:t>
            </a:r>
            <a:r>
              <a:rPr lang="en-US" baseline="-25000" dirty="0" smtClean="0"/>
              <a:t>L</a:t>
            </a:r>
            <a:r>
              <a:rPr lang="en-US" dirty="0" smtClean="0"/>
              <a:t> </a:t>
            </a:r>
            <a:r>
              <a:rPr lang="en-US" dirty="0"/>
              <a:t>is 180⁰ out of </a:t>
            </a:r>
            <a:r>
              <a:rPr lang="en-US" dirty="0" smtClean="0"/>
              <a:t>phase with </a:t>
            </a:r>
            <a:r>
              <a:rPr lang="en-US" dirty="0"/>
              <a:t>V</a:t>
            </a:r>
            <a:r>
              <a:rPr lang="en-US" baseline="-25000" dirty="0"/>
              <a:t>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52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/>
              <a:t>Impedance of Resonant </a:t>
            </a:r>
            <a:r>
              <a:rPr lang="en-US" b="1" u="sng" dirty="0"/>
              <a:t>Parallel</a:t>
            </a:r>
            <a:r>
              <a:rPr lang="en-US" dirty="0"/>
              <a:t> Circuits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2637"/>
            <a:ext cx="8229600" cy="35353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At </a:t>
            </a:r>
            <a:r>
              <a:rPr lang="en-US" dirty="0"/>
              <a:t>resonant</a:t>
            </a:r>
            <a:endParaRPr lang="en-US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I</a:t>
            </a:r>
            <a:r>
              <a:rPr lang="en-US" baseline="-25000" dirty="0"/>
              <a:t>L</a:t>
            </a:r>
            <a:r>
              <a:rPr lang="en-US" dirty="0"/>
              <a:t> = I</a:t>
            </a:r>
            <a:r>
              <a:rPr lang="en-US" baseline="-25000" dirty="0"/>
              <a:t>C</a:t>
            </a:r>
            <a:endParaRPr lang="en-US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I = (I</a:t>
            </a:r>
            <a:r>
              <a:rPr lang="en-US" baseline="-25000" dirty="0"/>
              <a:t>L</a:t>
            </a:r>
            <a:r>
              <a:rPr lang="en-US" dirty="0"/>
              <a:t> + I</a:t>
            </a:r>
            <a:r>
              <a:rPr lang="en-US" baseline="-25000" dirty="0"/>
              <a:t>C</a:t>
            </a:r>
            <a:r>
              <a:rPr lang="en-US" dirty="0"/>
              <a:t>) = 0, so the parallel combination will appear like an open circuit</a:t>
            </a:r>
            <a:endParaRPr lang="en-US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The energy being exchanged between the inductor and capacitor will result in large circulating </a:t>
            </a:r>
            <a:r>
              <a:rPr lang="en-US" dirty="0" smtClean="0"/>
              <a:t>current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Total current from the generator is </a:t>
            </a:r>
            <a:r>
              <a:rPr lang="en-US" dirty="0" smtClean="0"/>
              <a:t>small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Voltage (across the tank) is at </a:t>
            </a:r>
            <a:r>
              <a:rPr lang="en-US" dirty="0" smtClean="0"/>
              <a:t>maximum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Voltage and current are in phase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066800" y="1371600"/>
            <a:ext cx="2971800" cy="160496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Parallel Circuits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Same voltage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I</a:t>
            </a:r>
            <a:r>
              <a:rPr lang="en-US" baseline="-25000" dirty="0" smtClean="0"/>
              <a:t>C</a:t>
            </a:r>
            <a:r>
              <a:rPr lang="en-US" dirty="0" smtClean="0"/>
              <a:t> </a:t>
            </a:r>
            <a:r>
              <a:rPr lang="en-US" dirty="0"/>
              <a:t>is 180⁰ out of </a:t>
            </a:r>
            <a:r>
              <a:rPr lang="en-US" dirty="0" smtClean="0"/>
              <a:t>phase with I</a:t>
            </a:r>
            <a:r>
              <a:rPr lang="en-US" baseline="-25000" dirty="0" smtClean="0"/>
              <a:t>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463" y="1219200"/>
            <a:ext cx="2770537" cy="288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056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/>
              <a:t>Q and Bandwidth of Resonant Circuits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5105400"/>
              </a:xfrm>
            </p:spPr>
            <p:txBody>
              <a:bodyPr>
                <a:normAutofit fontScale="47500" lnSpcReduction="20000"/>
              </a:bodyPr>
              <a:lstStyle/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/>
                  <a:t>Practical </a:t>
                </a:r>
                <a:r>
                  <a:rPr lang="en-US" dirty="0" smtClean="0"/>
                  <a:t>components</a:t>
                </a:r>
              </a:p>
              <a:p>
                <a:pPr lvl="1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/>
                  <a:t>Can be represented as ideal components (inductor or capacitor) in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en-US" dirty="0" smtClean="0"/>
                  <a:t>series </a:t>
                </a:r>
                <a:r>
                  <a:rPr lang="en-US" dirty="0"/>
                  <a:t>with a </a:t>
                </a:r>
                <a:r>
                  <a:rPr lang="en-US" dirty="0" smtClean="0"/>
                  <a:t>resistor</a:t>
                </a:r>
              </a:p>
              <a:p>
                <a:pPr lvl="1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/>
                  <a:t>That resistance dissipates some of the stored energy</a:t>
                </a:r>
                <a:endParaRPr lang="en-US" dirty="0" smtClean="0"/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/>
                  <a:t>Quality factor ( Q )</a:t>
                </a:r>
                <a:endParaRPr lang="en-US" baseline="-25000" dirty="0" smtClean="0"/>
              </a:p>
              <a:p>
                <a:pPr lvl="1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 smtClean="0"/>
                  <a:t>Represents </a:t>
                </a:r>
                <a:r>
                  <a:rPr lang="en-US" dirty="0"/>
                  <a:t>how close to an ideal component is the practical </a:t>
                </a:r>
                <a:r>
                  <a:rPr lang="en-US" dirty="0" smtClean="0"/>
                  <a:t>component</a:t>
                </a:r>
              </a:p>
              <a:p>
                <a:pPr lvl="1"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Q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𝑋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𝑅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lvl="1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/>
                  <a:t>Ratio of how much energy is stored to how much energy is </a:t>
                </a:r>
                <a:r>
                  <a:rPr lang="en-US" dirty="0" smtClean="0"/>
                  <a:t>dissipated</a:t>
                </a:r>
                <a:endParaRPr lang="en-US" dirty="0"/>
              </a:p>
              <a:p>
                <a:pPr lvl="1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/>
                  <a:t>Energy losses of a capacitor is usually much less than that for an </a:t>
                </a:r>
                <a:r>
                  <a:rPr lang="en-US" dirty="0" smtClean="0"/>
                  <a:t>inductor</a:t>
                </a:r>
              </a:p>
              <a:p>
                <a:pPr lvl="1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/>
                  <a:t>Thus the Q of the inductor is usually the limiting factor of the Q of a resonant </a:t>
                </a:r>
                <a:r>
                  <a:rPr lang="en-US" dirty="0" smtClean="0"/>
                  <a:t>circuit</a:t>
                </a:r>
              </a:p>
              <a:p>
                <a:pPr lvl="1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/>
                  <a:t>The only way to raise the Q of an inductor or capacitor </a:t>
                </a:r>
                <a:r>
                  <a:rPr lang="en-US" dirty="0" smtClean="0"/>
                  <a:t>is </a:t>
                </a:r>
                <a:r>
                  <a:rPr lang="en-US" dirty="0"/>
                  <a:t>by using components with less internal </a:t>
                </a:r>
                <a:r>
                  <a:rPr lang="en-US" dirty="0" smtClean="0"/>
                  <a:t>resistance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5105400"/>
              </a:xfrm>
              <a:blipFill rotWithShape="1">
                <a:blip r:embed="rId2"/>
                <a:stretch>
                  <a:fillRect l="-148" t="-9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C:\Users\Bob\Documents\Ham\Class\In Progress\Figure 4-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935" y="1524000"/>
            <a:ext cx="1205865" cy="164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ob\Documents\Ham\Class\In Progress\Figure 4-2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539490"/>
            <a:ext cx="2446020" cy="202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6880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/>
              <a:t>Q and Bandwidth of Resonant </a:t>
            </a:r>
            <a:r>
              <a:rPr lang="en-US" dirty="0" smtClean="0"/>
              <a:t>Circuits (</a:t>
            </a:r>
            <a:r>
              <a:rPr lang="en-US" dirty="0" err="1" smtClean="0"/>
              <a:t>cont</a:t>
            </a:r>
            <a:r>
              <a:rPr lang="en-US" dirty="0" smtClean="0"/>
              <a:t>)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5105400"/>
              </a:xfrm>
            </p:spPr>
            <p:txBody>
              <a:bodyPr>
                <a:normAutofit fontScale="77500" lnSpcReduction="20000"/>
              </a:bodyPr>
              <a:lstStyle/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/>
                  <a:t>Resonant Circuit Bandwidth</a:t>
                </a:r>
                <a:endParaRPr lang="en-US" dirty="0" smtClean="0"/>
              </a:p>
              <a:p>
                <a:pPr lvl="1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/>
                  <a:t>Bandwidth of the frequency range where the voltage (or current) is no more than 3 dB </a:t>
                </a:r>
                <a:r>
                  <a:rPr lang="en-US" dirty="0" smtClean="0"/>
                  <a:t>(i.e. .707) below </a:t>
                </a:r>
                <a:r>
                  <a:rPr lang="en-US" dirty="0"/>
                  <a:t>the peak</a:t>
                </a:r>
                <a:endParaRPr lang="en-US" dirty="0" smtClean="0"/>
              </a:p>
              <a:p>
                <a:pPr lvl="1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/>
                  <a:t>Also called the half-power (or -3 dB) </a:t>
                </a:r>
                <a:r>
                  <a:rPr lang="en-US" dirty="0" smtClean="0"/>
                  <a:t>bandwidth</a:t>
                </a:r>
              </a:p>
              <a:p>
                <a:pPr lvl="1"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en-US">
                        <a:latin typeface="Cambria Math"/>
                      </a:rPr>
                      <m:t>∆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f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𝑟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/>
                          </a:rPr>
                          <m:t>𝑄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marL="857250" lvl="2" indent="0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 xmlns:m="http://schemas.openxmlformats.org/officeDocument/2006/math">
                    <m:r>
                      <a:rPr lang="en-US" smtClean="0">
                        <a:latin typeface="Cambria Math"/>
                      </a:rPr>
                      <m:t>∆</m:t>
                    </m:r>
                    <m:r>
                      <m:rPr>
                        <m:sty m:val="p"/>
                      </m:rPr>
                      <a:rPr lang="en-US" smtClean="0">
                        <a:latin typeface="Cambria Math"/>
                      </a:rPr>
                      <m:t>f</m:t>
                    </m:r>
                    <m:r>
                      <a:rPr lang="en-US" i="1">
                        <a:latin typeface="Cambria Math"/>
                      </a:rPr>
                      <m:t>=</m:t>
                    </m:r>
                  </m:oMath>
                </a14:m>
                <a:r>
                  <a:rPr lang="en-US" dirty="0" smtClean="0"/>
                  <a:t> the half power bandwidth</a:t>
                </a:r>
                <a:endParaRPr lang="en-US" i="1" dirty="0" smtClean="0">
                  <a:latin typeface="Cambria Math"/>
                </a:endParaRPr>
              </a:p>
              <a:p>
                <a:pPr marL="857250" lvl="2" indent="0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=</m:t>
                    </m:r>
                    <m:r>
                      <m:rPr>
                        <m:nor/>
                      </m:rPr>
                      <a:rPr lang="en-US" dirty="0"/>
                      <m:t> </m:t>
                    </m:r>
                    <m:r>
                      <m:rPr>
                        <m:nor/>
                      </m:rPr>
                      <a:rPr lang="en-US" dirty="0"/>
                      <m:t>the</m:t>
                    </m:r>
                  </m:oMath>
                </a14:m>
                <a:r>
                  <a:rPr lang="en-US" dirty="0" smtClean="0"/>
                  <a:t> resonant frequency of the circuit </a:t>
                </a:r>
              </a:p>
              <a:p>
                <a:pPr marL="857250" lvl="2" indent="0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𝑄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en-US" dirty="0"/>
                        <m:t> </m:t>
                      </m:r>
                      <m:r>
                        <m:rPr>
                          <m:nor/>
                        </m:rPr>
                        <a:rPr lang="en-US" dirty="0"/>
                        <m:t>the</m:t>
                      </m:r>
                      <m:r>
                        <m:rPr>
                          <m:nor/>
                        </m:rPr>
                        <a:rPr lang="en-US" b="0" i="0" dirty="0" smtClean="0"/>
                        <m:t> </m:t>
                      </m:r>
                      <m:r>
                        <m:rPr>
                          <m:nor/>
                        </m:rPr>
                        <a:rPr lang="en-US" b="0" i="0" dirty="0" smtClean="0"/>
                        <m:t>circuit</m:t>
                      </m:r>
                      <m:r>
                        <m:rPr>
                          <m:nor/>
                        </m:rPr>
                        <a:rPr lang="en-US" b="0" i="0" dirty="0" smtClean="0"/>
                        <m:t> </m:t>
                      </m:r>
                      <m:r>
                        <m:rPr>
                          <m:nor/>
                        </m:rPr>
                        <a:rPr lang="en-US" b="0" i="0" dirty="0" smtClean="0"/>
                        <m:t>Q</m:t>
                      </m:r>
                    </m:oMath>
                  </m:oMathPara>
                </a14:m>
                <a:endParaRPr lang="en-US" dirty="0" smtClean="0"/>
              </a:p>
              <a:p>
                <a:pPr lvl="1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 smtClean="0"/>
                  <a:t>Higher </a:t>
                </a:r>
                <a:r>
                  <a:rPr lang="en-US" dirty="0"/>
                  <a:t>Q, the narrower the </a:t>
                </a:r>
                <a:r>
                  <a:rPr lang="en-US" dirty="0" smtClean="0"/>
                  <a:t>bandwidth</a:t>
                </a:r>
                <a:br>
                  <a:rPr lang="en-US" dirty="0" smtClean="0"/>
                </a:br>
                <a:r>
                  <a:rPr lang="en-US" dirty="0" smtClean="0"/>
                  <a:t> </a:t>
                </a:r>
                <a:r>
                  <a:rPr lang="en-US" dirty="0"/>
                  <a:t>(sharper</a:t>
                </a:r>
                <a:r>
                  <a:rPr lang="en-US" dirty="0" smtClean="0"/>
                  <a:t>)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5105400"/>
              </a:xfrm>
              <a:blipFill rotWithShape="1">
                <a:blip r:embed="rId2"/>
                <a:stretch>
                  <a:fillRect l="-1037" t="-2151" b="-2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C:\Users\Bob\Documents\Ham\Class\In Progress\Figure 4-2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7975" y="3224212"/>
            <a:ext cx="2333625" cy="3633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62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/>
              <a:t>Q and Bandwidth of Resonant </a:t>
            </a:r>
            <a:r>
              <a:rPr lang="en-US" dirty="0" smtClean="0"/>
              <a:t>Circuits (</a:t>
            </a:r>
            <a:r>
              <a:rPr lang="en-US" dirty="0" err="1" smtClean="0"/>
              <a:t>cont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Skin </a:t>
            </a:r>
            <a:r>
              <a:rPr lang="en-US" dirty="0"/>
              <a:t>Effect and Q</a:t>
            </a:r>
            <a:endParaRPr lang="en-US" baseline="-25000" dirty="0" smtClean="0"/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As frequency </a:t>
            </a:r>
            <a:r>
              <a:rPr lang="en-US" dirty="0" smtClean="0"/>
              <a:t>increases</a:t>
            </a:r>
          </a:p>
          <a:p>
            <a:pPr lvl="2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more of the current travels closer to the surface of the </a:t>
            </a:r>
            <a:r>
              <a:rPr lang="en-US" dirty="0" smtClean="0"/>
              <a:t>wire</a:t>
            </a:r>
          </a:p>
          <a:p>
            <a:pPr lvl="2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the “effective” resistance of the wire increases</a:t>
            </a:r>
            <a:endParaRPr lang="en-US" dirty="0" smtClean="0"/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HF – outer few thousandths </a:t>
            </a:r>
            <a:r>
              <a:rPr lang="en-US" dirty="0" smtClean="0"/>
              <a:t>of </a:t>
            </a:r>
            <a:r>
              <a:rPr lang="en-US" dirty="0"/>
              <a:t>an inch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VHF &amp; UHF – outer few ten-thousandths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14495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Magnetic Cores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Inductors store magnetic energy, creating </a:t>
            </a:r>
            <a:r>
              <a:rPr lang="en-US" dirty="0" smtClean="0"/>
              <a:t>reactance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Wire can be wound around various material</a:t>
            </a:r>
            <a:endParaRPr lang="en-US" baseline="-25000" dirty="0" smtClean="0"/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Air is relatively inefficient way to store magnetic energy</a:t>
            </a:r>
            <a:endParaRPr lang="en-US" dirty="0" smtClean="0"/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Magnetic material increases the storage of energy (and the inductance</a:t>
            </a:r>
            <a:r>
              <a:rPr lang="en-US" dirty="0" smtClean="0"/>
              <a:t>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Inductance is a function </a:t>
            </a:r>
            <a:r>
              <a:rPr lang="en-US" dirty="0" smtClean="0"/>
              <a:t>of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Number of turns of wire on the </a:t>
            </a:r>
            <a:r>
              <a:rPr lang="en-US" dirty="0" smtClean="0"/>
              <a:t>core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Core materials permeability (air = 1)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6415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Magnetic </a:t>
            </a:r>
            <a:r>
              <a:rPr lang="en-US" dirty="0" smtClean="0"/>
              <a:t>Cores (</a:t>
            </a:r>
            <a:r>
              <a:rPr lang="en-US" dirty="0" err="1" smtClean="0"/>
              <a:t>cont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Select </a:t>
            </a:r>
            <a:r>
              <a:rPr lang="en-US" dirty="0"/>
              <a:t>the core material carefully</a:t>
            </a:r>
            <a:endParaRPr lang="en-US" baseline="-25000" dirty="0" smtClean="0"/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Perform over a desired frequency range</a:t>
            </a:r>
            <a:endParaRPr lang="en-US" dirty="0" smtClean="0"/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Temperature stability</a:t>
            </a:r>
            <a:endParaRPr lang="en-US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Core shape</a:t>
            </a:r>
            <a:endParaRPr lang="en-US" dirty="0" smtClean="0"/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A</a:t>
            </a:r>
            <a:r>
              <a:rPr lang="en-US" dirty="0" smtClean="0"/>
              <a:t>ffects </a:t>
            </a:r>
            <a:r>
              <a:rPr lang="en-US" dirty="0"/>
              <a:t>magnetic field (shape around the inductor)</a:t>
            </a:r>
            <a:endParaRPr lang="en-US" dirty="0" smtClean="0"/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Magnetic field of one inductor can interact with nearby components (coupling</a:t>
            </a:r>
            <a:r>
              <a:rPr lang="en-US" dirty="0" smtClean="0"/>
              <a:t>)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Toroid cores reduce unwanted coupling by keeping the magnetic field contained in the “donut”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9227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Magnetic </a:t>
            </a:r>
            <a:r>
              <a:rPr lang="en-US" dirty="0" smtClean="0"/>
              <a:t>Cores (</a:t>
            </a:r>
            <a:r>
              <a:rPr lang="en-US" dirty="0" err="1" smtClean="0"/>
              <a:t>cont</a:t>
            </a:r>
            <a:r>
              <a:rPr lang="en-US" dirty="0" smtClean="0"/>
              <a:t>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5105400"/>
              </a:xfrm>
            </p:spPr>
            <p:txBody>
              <a:bodyPr>
                <a:normAutofit fontScale="92500" lnSpcReduction="20000"/>
              </a:bodyPr>
              <a:lstStyle/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/>
                  <a:t>Calculating Inductance</a:t>
                </a:r>
                <a:endParaRPr lang="en-US" baseline="-25000" dirty="0" smtClean="0"/>
              </a:p>
              <a:p>
                <a:pPr lvl="1"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L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𝐿</m:t>
                            </m:r>
                            <m:r>
                              <a:rPr lang="en-US" i="1">
                                <a:latin typeface="Cambria Math"/>
                              </a:rPr>
                              <m:t> </m:t>
                            </m:r>
                          </m:sub>
                        </m:sSub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𝑁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>
                            <a:latin typeface="Cambria Math"/>
                          </a:rPr>
                          <m:t>10,000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lvl="1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/>
                  <a:t>Or number of turns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𝑁</m:t>
                    </m:r>
                    <m:r>
                      <a:rPr lang="en-US" i="1">
                        <a:latin typeface="Cambria Math"/>
                      </a:rPr>
                      <m:t>=100 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𝐿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𝐿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 </m:t>
                                </m:r>
                              </m:sub>
                            </m:sSub>
                          </m:den>
                        </m:f>
                        <m:r>
                          <a:rPr lang="en-US" i="1">
                            <a:latin typeface="Cambria Math"/>
                          </a:rPr>
                          <m:t> </m:t>
                        </m:r>
                      </m:e>
                    </m:rad>
                  </m:oMath>
                </a14:m>
                <a:endParaRPr lang="en-US" dirty="0" smtClean="0"/>
              </a:p>
              <a:p>
                <a:pPr lvl="1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/>
                  <a:t>Each time the wire passes through the core, it counts as a turn</a:t>
                </a:r>
                <a:endParaRPr lang="en-US" dirty="0" smtClean="0"/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/>
                  <a:t>Ferrite bead</a:t>
                </a:r>
                <a:endParaRPr lang="en-US" dirty="0" smtClean="0"/>
              </a:p>
              <a:p>
                <a:pPr lvl="1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dirty="0"/>
                  <a:t>Small core, slipped over component leads, often used as suppressors for VHF &amp; UHF </a:t>
                </a:r>
                <a:r>
                  <a:rPr lang="en-US" dirty="0" smtClean="0"/>
                  <a:t>oscillations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5105400"/>
              </a:xfrm>
              <a:blipFill rotWithShape="1">
                <a:blip r:embed="rId2"/>
                <a:stretch>
                  <a:fillRect l="-1481" t="-3106" r="-5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3468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pic>
        <p:nvPicPr>
          <p:cNvPr id="7" name="Picture 2" descr="http://www.mynamesnotmommy.com/wp-content/uploads/2013/05/question-mar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025" y="1513425"/>
            <a:ext cx="4811175" cy="481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901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Convert from Rectangular to Polar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err="1"/>
                  <a:t>Hyp</a:t>
                </a:r>
                <a:r>
                  <a:rPr lang="en-US" dirty="0"/>
                  <a:t>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400">
                            <a:latin typeface="Cambria Math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2400">
                            <a:latin typeface="Cambria Math"/>
                          </a:rPr>
                          <m:t>Adj</m:t>
                        </m:r>
                        <m:r>
                          <a:rPr lang="en-US" sz="2400">
                            <a:latin typeface="Cambria Math"/>
                          </a:rPr>
                          <m:t>)2 + (</m:t>
                        </m:r>
                        <m:r>
                          <m:rPr>
                            <m:sty m:val="p"/>
                          </m:rPr>
                          <a:rPr lang="en-US" sz="2400">
                            <a:latin typeface="Cambria Math"/>
                          </a:rPr>
                          <m:t>Opp</m:t>
                        </m:r>
                        <m:r>
                          <a:rPr lang="en-US" sz="2400">
                            <a:latin typeface="Cambria Math"/>
                          </a:rPr>
                          <m:t>)2 </m:t>
                        </m:r>
                      </m:e>
                    </m:rad>
                  </m:oMath>
                </a14:m>
                <a:r>
                  <a:rPr lang="en-US" sz="2400" dirty="0"/>
                  <a:t> </a:t>
                </a:r>
                <a:endParaRPr lang="en-US" sz="2400" dirty="0" smtClean="0"/>
              </a:p>
              <a:p>
                <a:r>
                  <a:rPr lang="en-US" dirty="0"/>
                  <a:t>θ = tan </a:t>
                </a:r>
                <a:r>
                  <a:rPr lang="en-US" baseline="30000" dirty="0"/>
                  <a:t>-1</a:t>
                </a:r>
                <a:r>
                  <a:rPr lang="en-US" dirty="0"/>
                  <a:t> (</a:t>
                </a:r>
                <a:r>
                  <a:rPr lang="en-US" dirty="0" err="1"/>
                  <a:t>Opp</a:t>
                </a:r>
                <a:r>
                  <a:rPr lang="en-US" dirty="0"/>
                  <a:t> / </a:t>
                </a:r>
                <a:r>
                  <a:rPr lang="en-US" dirty="0" err="1"/>
                  <a:t>Adj</a:t>
                </a:r>
                <a:r>
                  <a:rPr lang="en-US" dirty="0"/>
                  <a:t>) </a:t>
                </a:r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1">
                <a:blip r:embed="rId2"/>
                <a:stretch>
                  <a:fillRect l="-2564" t="-9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67493" y="1600200"/>
            <a:ext cx="4038600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981200"/>
            <a:ext cx="2838450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922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Convert from Polar to Rectangular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Radius (r) = </a:t>
            </a:r>
            <a:r>
              <a:rPr lang="en-US" dirty="0" err="1" smtClean="0"/>
              <a:t>Hyp</a:t>
            </a:r>
            <a:endParaRPr lang="en-US" dirty="0" smtClean="0"/>
          </a:p>
          <a:p>
            <a:r>
              <a:rPr lang="en-US" dirty="0" err="1"/>
              <a:t>Adj</a:t>
            </a:r>
            <a:r>
              <a:rPr lang="en-US" dirty="0"/>
              <a:t> = r * cos </a:t>
            </a:r>
            <a:r>
              <a:rPr lang="en-US" dirty="0" smtClean="0"/>
              <a:t>θ</a:t>
            </a:r>
          </a:p>
          <a:p>
            <a:r>
              <a:rPr lang="en-US" dirty="0" err="1"/>
              <a:t>Opp</a:t>
            </a:r>
            <a:r>
              <a:rPr lang="en-US" dirty="0"/>
              <a:t> = r * sin θ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67493" y="1600200"/>
            <a:ext cx="4038600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981200"/>
            <a:ext cx="2838450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399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Complex </a:t>
            </a:r>
            <a:r>
              <a:rPr lang="en-US" dirty="0"/>
              <a:t>numbers / coordinates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71600"/>
                <a:ext cx="8229600" cy="4754563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Imaginary </a:t>
                </a:r>
                <a:r>
                  <a:rPr lang="en-US" dirty="0"/>
                  <a:t>numbers</a:t>
                </a:r>
                <a:endParaRPr lang="en-US" dirty="0" smtClean="0"/>
              </a:p>
              <a:p>
                <a:pPr lvl="1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/>
                          </a:rPr>
                          <m:t>36</m:t>
                        </m:r>
                      </m:e>
                    </m:rad>
                  </m:oMath>
                </a14:m>
                <a:r>
                  <a:rPr lang="en-US" dirty="0"/>
                  <a:t> = </a:t>
                </a:r>
                <a:r>
                  <a:rPr lang="en-US" dirty="0" smtClean="0"/>
                  <a:t>?</a:t>
                </a:r>
              </a:p>
              <a:p>
                <a:pPr marL="457200" lvl="1" indent="0">
                  <a:buNone/>
                </a:pPr>
                <a:r>
                  <a:rPr lang="en-US" dirty="0" smtClean="0"/>
                  <a:t>  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/>
                          </a:rPr>
                          <m:t>36</m:t>
                        </m:r>
                      </m:e>
                    </m:rad>
                  </m:oMath>
                </a14:m>
                <a:r>
                  <a:rPr lang="en-US" dirty="0"/>
                  <a:t> = </a:t>
                </a:r>
                <a:r>
                  <a:rPr lang="en-US" dirty="0" smtClean="0"/>
                  <a:t>6</a:t>
                </a:r>
              </a:p>
              <a:p>
                <a:pPr marL="457200" lvl="1" indent="0">
                  <a:buNone/>
                </a:pPr>
                <a:r>
                  <a:rPr lang="en-US" dirty="0" smtClean="0"/>
                  <a:t>  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/>
                          </a:rPr>
                          <m:t>(4∗9)</m:t>
                        </m:r>
                      </m:e>
                    </m:rad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/>
                          </a:rPr>
                          <m:t>4 </m:t>
                        </m:r>
                      </m:e>
                    </m:rad>
                  </m:oMath>
                </a14:m>
                <a:r>
                  <a:rPr lang="en-US" dirty="0"/>
                  <a:t> *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/>
                          </a:rPr>
                          <m:t>9</m:t>
                        </m:r>
                      </m:e>
                    </m:rad>
                  </m:oMath>
                </a14:m>
                <a:r>
                  <a:rPr lang="en-US" dirty="0"/>
                  <a:t> = 2 * 3 = </a:t>
                </a:r>
                <a:r>
                  <a:rPr lang="en-US" dirty="0" smtClean="0"/>
                  <a:t>6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/>
                          </a:rPr>
                          <m:t>−25</m:t>
                        </m:r>
                      </m:e>
                    </m:rad>
                  </m:oMath>
                </a14:m>
                <a:r>
                  <a:rPr lang="en-US" dirty="0"/>
                  <a:t> = </a:t>
                </a:r>
                <a:r>
                  <a:rPr lang="en-US" dirty="0" smtClean="0"/>
                  <a:t>?</a:t>
                </a:r>
              </a:p>
              <a:p>
                <a:pPr marL="457200" lvl="1" indent="0">
                  <a:buNone/>
                </a:pPr>
                <a:r>
                  <a:rPr lang="en-US" dirty="0" smtClean="0"/>
                  <a:t>  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/>
                          </a:rPr>
                          <m:t>(25∗−1)</m:t>
                        </m:r>
                      </m:e>
                    </m:rad>
                  </m:oMath>
                </a14:m>
                <a:r>
                  <a:rPr lang="en-US" dirty="0"/>
                  <a:t> 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/>
                          </a:rPr>
                          <m:t>25 </m:t>
                        </m:r>
                      </m:e>
                    </m:rad>
                  </m:oMath>
                </a14:m>
                <a:r>
                  <a:rPr lang="en-US" dirty="0"/>
                  <a:t> *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/>
                          </a:rPr>
                          <m:t>−1</m:t>
                        </m:r>
                      </m:e>
                    </m:rad>
                  </m:oMath>
                </a14:m>
                <a:r>
                  <a:rPr lang="en-US" dirty="0"/>
                  <a:t> = 5 *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/>
                          </a:rPr>
                          <m:t>−1 </m:t>
                        </m:r>
                      </m:e>
                    </m:rad>
                  </m:oMath>
                </a14:m>
                <a:r>
                  <a:rPr lang="en-US" dirty="0"/>
                  <a:t> </a:t>
                </a:r>
                <a:endParaRPr lang="en-US" dirty="0" smtClean="0"/>
              </a:p>
              <a:p>
                <a:pPr marL="457200" lvl="1" indent="0">
                  <a:buNone/>
                </a:pPr>
                <a:endParaRPr lang="en-US" dirty="0" smtClean="0"/>
              </a:p>
              <a:p>
                <a:pPr lvl="1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/>
                          </a:rPr>
                          <m:t>−1 </m:t>
                        </m:r>
                      </m:e>
                    </m:rad>
                  </m:oMath>
                </a14:m>
                <a:r>
                  <a:rPr lang="en-US" dirty="0"/>
                  <a:t> is defined as “imaginary number</a:t>
                </a:r>
                <a:r>
                  <a:rPr lang="en-US" dirty="0" smtClean="0"/>
                  <a:t>“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dirty="0"/>
                  <a:t>Mathematicians use </a:t>
                </a:r>
                <a:r>
                  <a:rPr lang="en-US" b="1" i="1" dirty="0" err="1"/>
                  <a:t>i</a:t>
                </a:r>
                <a:r>
                  <a:rPr lang="en-US" dirty="0"/>
                  <a:t>, Electrical Engineers use </a:t>
                </a:r>
                <a:r>
                  <a:rPr lang="en-US" b="1" i="1" dirty="0"/>
                  <a:t>j</a:t>
                </a:r>
                <a:r>
                  <a:rPr lang="en-US" dirty="0"/>
                  <a:t> because “</a:t>
                </a:r>
                <a:r>
                  <a:rPr lang="en-US" b="1" i="1" dirty="0" err="1"/>
                  <a:t>i</a:t>
                </a:r>
                <a:r>
                  <a:rPr lang="en-US" dirty="0"/>
                  <a:t>" is used to indicate instantaneous current</a:t>
                </a:r>
                <a:endParaRPr lang="en-US" dirty="0" smtClean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71600"/>
                <a:ext cx="8229600" cy="4754563"/>
              </a:xfrm>
              <a:blipFill rotWithShape="1">
                <a:blip r:embed="rId2"/>
                <a:stretch>
                  <a:fillRect l="-1704" t="-2564" b="-21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931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Complex Coordinates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5562600"/>
            <a:ext cx="8229600" cy="1219200"/>
          </a:xfrm>
        </p:spPr>
        <p:txBody>
          <a:bodyPr/>
          <a:lstStyle/>
          <a:p>
            <a:r>
              <a:rPr lang="en-US" dirty="0" smtClean="0"/>
              <a:t>Combine </a:t>
            </a:r>
            <a:r>
              <a:rPr lang="en-US" dirty="0"/>
              <a:t>real &amp; imaginary </a:t>
            </a:r>
            <a:r>
              <a:rPr lang="en-US" dirty="0" smtClean="0"/>
              <a:t>numbers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/>
              <a:t>(real + j imaginary)</a:t>
            </a:r>
            <a:endParaRPr lang="en-US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38300"/>
            <a:ext cx="37338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637315"/>
            <a:ext cx="3762375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57200" y="1600201"/>
            <a:ext cx="8248893" cy="3962400"/>
          </a:xfrm>
          <a:ln>
            <a:solidFill>
              <a:schemeClr val="accent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66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Convert Rectangular ˂˃ Polar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57200" y="1600200"/>
                <a:ext cx="4800600" cy="4525963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en-US" b="1" u="sng" dirty="0" smtClean="0"/>
                  <a:t>Rectangular to Polar</a:t>
                </a:r>
                <a:endParaRPr lang="en-US" b="1" u="sng" dirty="0"/>
              </a:p>
              <a:p>
                <a:r>
                  <a:rPr lang="en-US" dirty="0" err="1" smtClean="0"/>
                  <a:t>Hyp</a:t>
                </a:r>
                <a:r>
                  <a:rPr lang="en-US" dirty="0" smtClean="0"/>
                  <a:t> </a:t>
                </a:r>
                <a:r>
                  <a:rPr lang="en-US" dirty="0"/>
                  <a:t>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400">
                            <a:latin typeface="Cambria Math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2400">
                            <a:latin typeface="Cambria Math"/>
                          </a:rPr>
                          <m:t>Adj</m:t>
                        </m:r>
                        <m:r>
                          <a:rPr lang="en-US" sz="2400">
                            <a:latin typeface="Cambria Math"/>
                          </a:rPr>
                          <m:t>)2 + (</m:t>
                        </m:r>
                        <m:r>
                          <m:rPr>
                            <m:sty m:val="p"/>
                          </m:rPr>
                          <a:rPr lang="en-US" sz="2400">
                            <a:latin typeface="Cambria Math"/>
                          </a:rPr>
                          <m:t>Opp</m:t>
                        </m:r>
                        <m:r>
                          <a:rPr lang="en-US" sz="2400">
                            <a:latin typeface="Cambria Math"/>
                          </a:rPr>
                          <m:t>)2 </m:t>
                        </m:r>
                      </m:e>
                    </m:rad>
                  </m:oMath>
                </a14:m>
                <a:r>
                  <a:rPr lang="en-US" sz="2400" dirty="0"/>
                  <a:t> </a:t>
                </a:r>
                <a:endParaRPr lang="en-US" sz="2400" dirty="0" smtClean="0"/>
              </a:p>
              <a:p>
                <a:r>
                  <a:rPr lang="en-US" dirty="0"/>
                  <a:t>5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>
                            <a:latin typeface="Cambria Math"/>
                          </a:rPr>
                          <m:t>(3)</m:t>
                        </m:r>
                        <m:r>
                          <a:rPr lang="en-US" baseline="30000">
                            <a:latin typeface="Cambria Math"/>
                          </a:rPr>
                          <m:t>2</m:t>
                        </m:r>
                        <m:r>
                          <a:rPr lang="en-US">
                            <a:latin typeface="Cambria Math"/>
                          </a:rPr>
                          <m:t> + (4)</m:t>
                        </m:r>
                        <m:r>
                          <a:rPr lang="en-US" baseline="30000">
                            <a:latin typeface="Cambria Math"/>
                          </a:rPr>
                          <m:t>2 </m:t>
                        </m:r>
                      </m:e>
                    </m:rad>
                  </m:oMath>
                </a14:m>
                <a:endParaRPr lang="en-US" dirty="0" smtClean="0"/>
              </a:p>
              <a:p>
                <a:r>
                  <a:rPr lang="en-US" dirty="0" smtClean="0"/>
                  <a:t>θ </a:t>
                </a:r>
                <a:r>
                  <a:rPr lang="en-US" dirty="0"/>
                  <a:t>= tan </a:t>
                </a:r>
                <a:r>
                  <a:rPr lang="en-US" baseline="30000" dirty="0"/>
                  <a:t>-1</a:t>
                </a:r>
                <a:r>
                  <a:rPr lang="en-US" dirty="0"/>
                  <a:t> (</a:t>
                </a:r>
                <a:r>
                  <a:rPr lang="en-US" dirty="0" err="1"/>
                  <a:t>Opp</a:t>
                </a:r>
                <a:r>
                  <a:rPr lang="en-US" dirty="0"/>
                  <a:t> / </a:t>
                </a:r>
                <a:r>
                  <a:rPr lang="en-US" dirty="0" err="1"/>
                  <a:t>Adj</a:t>
                </a:r>
                <a:r>
                  <a:rPr lang="en-US" dirty="0"/>
                  <a:t>) </a:t>
                </a:r>
                <a:endParaRPr lang="en-US" dirty="0" smtClean="0"/>
              </a:p>
              <a:p>
                <a:r>
                  <a:rPr lang="en-US" dirty="0"/>
                  <a:t>53.1⁰ = tan </a:t>
                </a:r>
                <a:r>
                  <a:rPr lang="en-US" baseline="30000" dirty="0"/>
                  <a:t>-1</a:t>
                </a:r>
                <a:r>
                  <a:rPr lang="en-US" dirty="0"/>
                  <a:t> (4 / 3</a:t>
                </a:r>
                <a:r>
                  <a:rPr lang="en-US" dirty="0" smtClean="0"/>
                  <a:t>)</a:t>
                </a:r>
              </a:p>
              <a:p>
                <a:pPr marL="0" indent="0">
                  <a:buNone/>
                </a:pPr>
                <a:r>
                  <a:rPr lang="en-US" b="1" u="sng" dirty="0" smtClean="0"/>
                  <a:t>Polar to Rectangular</a:t>
                </a:r>
              </a:p>
              <a:p>
                <a:r>
                  <a:rPr lang="en-US" dirty="0" err="1"/>
                  <a:t>Adj</a:t>
                </a:r>
                <a:r>
                  <a:rPr lang="en-US" dirty="0"/>
                  <a:t> = r * cos </a:t>
                </a:r>
                <a:r>
                  <a:rPr lang="en-US" dirty="0" smtClean="0"/>
                  <a:t>θ</a:t>
                </a:r>
              </a:p>
              <a:p>
                <a:r>
                  <a:rPr lang="en-US" dirty="0"/>
                  <a:t>3 = 4.2 * cos(-45⁰</a:t>
                </a:r>
                <a:r>
                  <a:rPr lang="en-US" dirty="0" smtClean="0"/>
                  <a:t>)</a:t>
                </a:r>
              </a:p>
              <a:p>
                <a:r>
                  <a:rPr lang="en-US" dirty="0" err="1"/>
                  <a:t>Opp</a:t>
                </a:r>
                <a:r>
                  <a:rPr lang="en-US" dirty="0"/>
                  <a:t> = r * sin </a:t>
                </a:r>
                <a:r>
                  <a:rPr lang="en-US" dirty="0" smtClean="0"/>
                  <a:t>θ</a:t>
                </a:r>
              </a:p>
              <a:p>
                <a:r>
                  <a:rPr lang="en-US" dirty="0"/>
                  <a:t>-3 = 4.2 * sin (-45⁰)</a:t>
                </a:r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200" y="1600200"/>
                <a:ext cx="4800600" cy="4525963"/>
              </a:xfrm>
              <a:blipFill rotWithShape="1">
                <a:blip r:embed="rId2"/>
                <a:stretch>
                  <a:fillRect l="-2157" t="-2022" b="-22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486401" y="1600200"/>
            <a:ext cx="2819400" cy="452596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210" y="1638300"/>
            <a:ext cx="2165604" cy="207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5494" y="3853337"/>
            <a:ext cx="2182178" cy="22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442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4126</TotalTime>
  <Words>2571</Words>
  <Application>Microsoft Office PowerPoint</Application>
  <PresentationFormat>On-screen Show (4:3)</PresentationFormat>
  <Paragraphs>317</Paragraphs>
  <Slides>48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49" baseType="lpstr">
      <vt:lpstr>Office Theme</vt:lpstr>
      <vt:lpstr>Chapter 4 Electrical Principles</vt:lpstr>
      <vt:lpstr>Radio Mathematics</vt:lpstr>
      <vt:lpstr>Rectangular Coordinates</vt:lpstr>
      <vt:lpstr>Polar Coordinates</vt:lpstr>
      <vt:lpstr>Convert from Rectangular to Polar</vt:lpstr>
      <vt:lpstr>Convert from Polar to Rectangular</vt:lpstr>
      <vt:lpstr>Complex numbers / coordinates</vt:lpstr>
      <vt:lpstr>Complex Coordinates</vt:lpstr>
      <vt:lpstr>Convert Rectangular ˂˃ Polar</vt:lpstr>
      <vt:lpstr>Complex numbers Math</vt:lpstr>
      <vt:lpstr>Electrical Principals</vt:lpstr>
      <vt:lpstr>RC and RL Time Constants</vt:lpstr>
      <vt:lpstr>Current / Magnetic field direction</vt:lpstr>
      <vt:lpstr>Time Constant</vt:lpstr>
      <vt:lpstr>RC Circuit</vt:lpstr>
      <vt:lpstr>RL Circuit</vt:lpstr>
      <vt:lpstr>Phase Angle</vt:lpstr>
      <vt:lpstr>Phase Angle</vt:lpstr>
      <vt:lpstr>Voltage/Current Relationship in Capacitors</vt:lpstr>
      <vt:lpstr>AC Voltage/Current phase relationship in Capacitors</vt:lpstr>
      <vt:lpstr>Electric (field strength) energy is stored and released twice each cycle</vt:lpstr>
      <vt:lpstr>Voltage/Current Relationship in Inductors</vt:lpstr>
      <vt:lpstr>Back EMF (induced voltage) in Inductors</vt:lpstr>
      <vt:lpstr>AC Voltage/Current phase relationship in Inductors</vt:lpstr>
      <vt:lpstr>Resistance versus Reactance</vt:lpstr>
      <vt:lpstr> Inductive Capacitive  Reactance Reactance</vt:lpstr>
      <vt:lpstr>Complex Impedance</vt:lpstr>
      <vt:lpstr> Series Parallel  Circuit Circuit</vt:lpstr>
      <vt:lpstr>Complex Impedance</vt:lpstr>
      <vt:lpstr>Reduce multiple elements to one equivalent element</vt:lpstr>
      <vt:lpstr>Calculate Impedance </vt:lpstr>
      <vt:lpstr>Calculate Impedance </vt:lpstr>
      <vt:lpstr>Calculate Impedance </vt:lpstr>
      <vt:lpstr>Calculating Impedances and Phase Angles  - BASIC Rules</vt:lpstr>
      <vt:lpstr>Refresher</vt:lpstr>
      <vt:lpstr>Refresher (cont)</vt:lpstr>
      <vt:lpstr>Reactive Power and Power Factor</vt:lpstr>
      <vt:lpstr>Power Factor </vt:lpstr>
      <vt:lpstr>Resonant Circuits</vt:lpstr>
      <vt:lpstr>Impedance of Resonant Series Circuits  </vt:lpstr>
      <vt:lpstr>Impedance of Resonant Parallel Circuits  </vt:lpstr>
      <vt:lpstr>Q and Bandwidth of Resonant Circuits</vt:lpstr>
      <vt:lpstr>Q and Bandwidth of Resonant Circuits (cont)</vt:lpstr>
      <vt:lpstr>Q and Bandwidth of Resonant Circuits (cont)</vt:lpstr>
      <vt:lpstr>Magnetic Cores</vt:lpstr>
      <vt:lpstr>Magnetic Cores (cont)</vt:lpstr>
      <vt:lpstr>Magnetic Cores (cont)</vt:lpstr>
      <vt:lpstr>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 Electrical Principals</dc:title>
  <dc:creator>Bob Perrey</dc:creator>
  <cp:lastModifiedBy>Bob</cp:lastModifiedBy>
  <cp:revision>203</cp:revision>
  <dcterms:created xsi:type="dcterms:W3CDTF">2013-12-09T21:14:56Z</dcterms:created>
  <dcterms:modified xsi:type="dcterms:W3CDTF">2014-03-14T02:31:38Z</dcterms:modified>
</cp:coreProperties>
</file>